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 id="2147483650" r:id="rId3"/>
    <p:sldMasterId id="2147483652" r:id="rId4"/>
    <p:sldMasterId id="2147483655" r:id="rId5"/>
    <p:sldMasterId id="2147483658" r:id="rId6"/>
    <p:sldMasterId id="2147483660" r:id="rId7"/>
  </p:sldMasterIdLst>
  <p:notesMasterIdLst>
    <p:notesMasterId r:id="rId39"/>
  </p:notesMasterIdLst>
  <p:handoutMasterIdLst>
    <p:handoutMasterId r:id="rId40"/>
  </p:handoutMasterIdLst>
  <p:sldIdLst>
    <p:sldId id="339" r:id="rId8"/>
    <p:sldId id="382" r:id="rId9"/>
    <p:sldId id="340" r:id="rId10"/>
    <p:sldId id="341" r:id="rId11"/>
    <p:sldId id="344" r:id="rId12"/>
    <p:sldId id="342" r:id="rId13"/>
    <p:sldId id="384" r:id="rId14"/>
    <p:sldId id="385" r:id="rId15"/>
    <p:sldId id="412" r:id="rId16"/>
    <p:sldId id="413" r:id="rId17"/>
    <p:sldId id="414" r:id="rId18"/>
    <p:sldId id="415" r:id="rId19"/>
    <p:sldId id="416" r:id="rId20"/>
    <p:sldId id="417" r:id="rId21"/>
    <p:sldId id="418" r:id="rId22"/>
    <p:sldId id="419" r:id="rId23"/>
    <p:sldId id="420" r:id="rId24"/>
    <p:sldId id="387" r:id="rId25"/>
    <p:sldId id="388" r:id="rId26"/>
    <p:sldId id="389" r:id="rId27"/>
    <p:sldId id="390" r:id="rId28"/>
    <p:sldId id="391" r:id="rId29"/>
    <p:sldId id="421" r:id="rId30"/>
    <p:sldId id="392" r:id="rId31"/>
    <p:sldId id="394" r:id="rId32"/>
    <p:sldId id="396" r:id="rId33"/>
    <p:sldId id="397" r:id="rId34"/>
    <p:sldId id="398" r:id="rId35"/>
    <p:sldId id="399" r:id="rId36"/>
    <p:sldId id="410" r:id="rId37"/>
    <p:sldId id="380" r:id="rId38"/>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7CD3"/>
    <a:srgbClr val="0E2539"/>
    <a:srgbClr val="1AA3AA"/>
    <a:srgbClr val="3498DB"/>
    <a:srgbClr val="1F74AD"/>
    <a:srgbClr val="4992EB"/>
    <a:srgbClr val="6299EC"/>
    <a:srgbClr val="74BAF0"/>
    <a:srgbClr val="AADAF3"/>
    <a:srgbClr val="9BD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5" d="100"/>
          <a:sy n="85" d="100"/>
        </p:scale>
        <p:origin x="54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6.xml"/><Relationship Id="rId2" Type="http://schemas.openxmlformats.org/officeDocument/2006/relationships/slideMaster" Target="slideMasters/slideMaster1.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5.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5" Type="http://schemas.openxmlformats.org/officeDocument/2006/relationships/slideMaster" Target="slideMasters/slideMaster4.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3.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2021/10/21</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2021/10/21</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2021/10/21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2021/10/21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2021/10/21</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2021/10/21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2021/10/21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流程图: 过程 18"/>
          <p:cNvSpPr/>
          <p:nvPr userDrawn="1"/>
        </p:nvSpPr>
        <p:spPr>
          <a:xfrm>
            <a:off x="2473325" y="1886585"/>
            <a:ext cx="1127125" cy="3514725"/>
          </a:xfrm>
          <a:prstGeom prst="flowChartProcess">
            <a:avLst/>
          </a:prstGeom>
          <a:solidFill>
            <a:srgbClr val="157CD3"/>
          </a:solidFill>
          <a:ln w="127000" cmpd="sng">
            <a:noFill/>
          </a:ln>
        </p:spPr>
        <p:style>
          <a:lnRef idx="2">
            <a:schemeClr val="accent6"/>
          </a:lnRef>
          <a:fillRef idx="1">
            <a:schemeClr val="lt1"/>
          </a:fillRef>
          <a:effectRef idx="0">
            <a:schemeClr val="accent6"/>
          </a:effectRef>
          <a:fontRef idx="minor">
            <a:schemeClr val="dk1"/>
          </a:fontRef>
        </p:style>
        <p:txBody>
          <a:bodyPr vert="eaVert" tIns="0" bIns="396240" rtlCol="0" anchor="ctr"/>
          <a:lstStyle/>
          <a:p>
            <a:pPr algn="ctr"/>
            <a:r>
              <a:rPr lang="zh-CN" altLang="en-US" sz="4800">
                <a:solidFill>
                  <a:schemeClr val="bg1"/>
                </a:solidFill>
                <a:latin typeface="思源黑体 CN Medium" panose="020B0600000000000000" charset="-122"/>
                <a:ea typeface="思源黑体 CN Medium" panose="020B0600000000000000" charset="-122"/>
                <a:sym typeface="+mn-ea"/>
              </a:rPr>
              <a:t>目 </a:t>
            </a:r>
            <a:r>
              <a:rPr lang="en-US" altLang="zh-CN" sz="4800">
                <a:solidFill>
                  <a:schemeClr val="bg1"/>
                </a:solidFill>
                <a:latin typeface="思源黑体 CN Medium" panose="020B0600000000000000" charset="-122"/>
                <a:ea typeface="思源黑体 CN Medium" panose="020B0600000000000000" charset="-122"/>
                <a:sym typeface="+mn-ea"/>
              </a:rPr>
              <a:t>  </a:t>
            </a:r>
            <a:r>
              <a:rPr lang="zh-CN" altLang="en-US" sz="4800">
                <a:solidFill>
                  <a:schemeClr val="bg1"/>
                </a:solidFill>
                <a:latin typeface="思源黑体 CN Medium" panose="020B0600000000000000" charset="-122"/>
                <a:ea typeface="思源黑体 CN Medium" panose="020B0600000000000000" charset="-122"/>
                <a:sym typeface="+mn-ea"/>
              </a:rPr>
              <a:t>录</a:t>
            </a:r>
            <a:endParaRPr lang="en-US" altLang="zh-CN" sz="4800">
              <a:solidFill>
                <a:schemeClr val="bg1"/>
              </a:solidFill>
              <a:latin typeface="思源黑体 CN Medium" panose="020B0600000000000000" charset="-122"/>
              <a:ea typeface="思源黑体 CN Medium" panose="020B0600000000000000" charset="-122"/>
              <a:sym typeface="+mn-ea"/>
            </a:endParaRPr>
          </a:p>
        </p:txBody>
      </p:sp>
      <p:pic>
        <p:nvPicPr>
          <p:cNvPr id="20" name="图片 19" descr="轩轩"/>
          <p:cNvPicPr>
            <a:picLocks noChangeAspect="1"/>
          </p:cNvPicPr>
          <p:nvPr userDrawn="1"/>
        </p:nvPicPr>
        <p:blipFill>
          <a:blip r:embed="rId4"/>
          <a:stretch>
            <a:fillRect/>
          </a:stretch>
        </p:blipFill>
        <p:spPr>
          <a:xfrm>
            <a:off x="638810" y="2679700"/>
            <a:ext cx="2038350" cy="3954145"/>
          </a:xfrm>
          <a:prstGeom prst="rect">
            <a:avLst/>
          </a:prstGeom>
          <a:effectLst>
            <a:outerShdw blurRad="215900" dist="88900" dir="2700000" algn="tl" rotWithShape="0">
              <a:prstClr val="black">
                <a:alpha val="40000"/>
              </a:prstClr>
            </a:outerShdw>
          </a:effectLst>
        </p:spPr>
      </p:pic>
      <p:sp>
        <p:nvSpPr>
          <p:cNvPr id="21" name="文本框 20"/>
          <p:cNvSpPr txBox="1"/>
          <p:nvPr userDrawn="1"/>
        </p:nvSpPr>
        <p:spPr>
          <a:xfrm>
            <a:off x="2700020" y="4742180"/>
            <a:ext cx="3265170" cy="460375"/>
          </a:xfrm>
          <a:prstGeom prst="rect">
            <a:avLst/>
          </a:prstGeom>
          <a:noFill/>
        </p:spPr>
        <p:txBody>
          <a:bodyPr wrap="square" rtlCol="0">
            <a:spAutoFit/>
          </a:bodyPr>
          <a:lstStyle/>
          <a:p>
            <a:r>
              <a:rPr lang="en-US" altLang="zh-CN" sz="2400">
                <a:solidFill>
                  <a:srgbClr val="B0D5FE"/>
                </a:solidFill>
                <a:latin typeface="思源黑体 CN Medium" panose="020B0600000000000000" charset="-122"/>
                <a:ea typeface="思源黑体 CN Medium" panose="020B0600000000000000" charset="-122"/>
              </a:rPr>
              <a:t>CONCENT</a:t>
            </a:r>
          </a:p>
        </p:txBody>
      </p:sp>
    </p:spTree>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000"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2" presetClass="entr" presetSubtype="8"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0-#ppt_w/2"/>
                                          </p:val>
                                        </p:tav>
                                        <p:tav tm="100000">
                                          <p:val>
                                            <p:strVal val="#ppt_x"/>
                                          </p:val>
                                        </p:tav>
                                      </p:tavLst>
                                    </p:anim>
                                    <p:anim calcmode="lin" valueType="num">
                                      <p:cBhvr additive="base">
                                        <p:cTn id="19"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1"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2021/10/21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p>
        </p:txBody>
      </p:sp>
      <p:pic>
        <p:nvPicPr>
          <p:cNvPr id="10" name="图片 9" descr="飞瑞敖长图标-FRO-白色描边"/>
          <p:cNvPicPr>
            <a:picLocks noChangeAspect="1"/>
          </p:cNvPicPr>
          <p:nvPr userDrawn="1"/>
        </p:nvPicPr>
        <p:blipFill>
          <a:blip r:embed="rId4"/>
          <a:stretch>
            <a:fillRect/>
          </a:stretch>
        </p:blipFill>
        <p:spPr>
          <a:xfrm>
            <a:off x="9505950" y="6630670"/>
            <a:ext cx="2416175" cy="225425"/>
          </a:xfrm>
          <a:prstGeom prst="rect">
            <a:avLst/>
          </a:prstGeom>
        </p:spPr>
      </p:pic>
      <p:sp>
        <p:nvSpPr>
          <p:cNvPr id="8" name="椭圆 7"/>
          <p:cNvSpPr/>
          <p:nvPr userDrawn="1"/>
        </p:nvSpPr>
        <p:spPr>
          <a:xfrm>
            <a:off x="147955" y="147320"/>
            <a:ext cx="1044575" cy="1044575"/>
          </a:xfrm>
          <a:prstGeom prst="ellipse">
            <a:avLst/>
          </a:prstGeom>
          <a:noFill/>
          <a:ln w="212725">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人工智能初级版-学生手册 - 图标提取-湖南 - 修改_情境导入"/>
          <p:cNvPicPr>
            <a:picLocks noChangeAspect="1"/>
          </p:cNvPicPr>
          <p:nvPr userDrawn="1"/>
        </p:nvPicPr>
        <p:blipFill>
          <a:blip r:embed="rId5"/>
          <a:stretch>
            <a:fillRect/>
          </a:stretch>
        </p:blipFill>
        <p:spPr>
          <a:xfrm>
            <a:off x="294005" y="227965"/>
            <a:ext cx="2447925" cy="86360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 id="214748365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2021/10/21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p>
        </p:txBody>
      </p:sp>
      <p:pic>
        <p:nvPicPr>
          <p:cNvPr id="10" name="图片 9" descr="飞瑞敖长图标-FRO-白色描边"/>
          <p:cNvPicPr>
            <a:picLocks noChangeAspect="1"/>
          </p:cNvPicPr>
          <p:nvPr userDrawn="1"/>
        </p:nvPicPr>
        <p:blipFill>
          <a:blip r:embed="rId4"/>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56" r:id="rId1"/>
    <p:sldLayoutId id="214748365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2021/10/21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
        <p:nvSpPr>
          <p:cNvPr id="8" name="矩形 7"/>
          <p:cNvSpPr/>
          <p:nvPr userDrawn="1"/>
        </p:nvSpPr>
        <p:spPr>
          <a:xfrm>
            <a:off x="8255" y="2113598"/>
            <a:ext cx="12175490" cy="2630805"/>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a:off x="10231755" y="1578610"/>
            <a:ext cx="786130" cy="786130"/>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椭圆 10"/>
          <p:cNvSpPr/>
          <p:nvPr userDrawn="1"/>
        </p:nvSpPr>
        <p:spPr>
          <a:xfrm>
            <a:off x="1596390" y="4955540"/>
            <a:ext cx="582295" cy="582295"/>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 name="椭圆 11"/>
          <p:cNvSpPr/>
          <p:nvPr userDrawn="1"/>
        </p:nvSpPr>
        <p:spPr>
          <a:xfrm>
            <a:off x="2178685" y="4604385"/>
            <a:ext cx="350520" cy="350520"/>
          </a:xfrm>
          <a:prstGeom prst="ellipse">
            <a:avLst/>
          </a:prstGeom>
          <a:solidFill>
            <a:srgbClr val="FBDC4D"/>
          </a:solidFill>
          <a:ln w="88900"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9" r:id="rId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3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plus(out)">
                                      <p:cBhvr>
                                        <p:cTn id="7" dur="2000"/>
                                        <p:tgtEl>
                                          <p:spTgt spid="11"/>
                                        </p:tgtEl>
                                      </p:cBhvr>
                                    </p:animEffect>
                                  </p:childTnLst>
                                </p:cTn>
                              </p:par>
                              <p:par>
                                <p:cTn id="8" presetID="13" presetClass="entr" presetSubtype="3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plus(out)">
                                      <p:cBhvr>
                                        <p:cTn id="10" dur="2000"/>
                                        <p:tgtEl>
                                          <p:spTgt spid="12"/>
                                        </p:tgtEl>
                                      </p:cBhvr>
                                    </p:animEffect>
                                  </p:childTnLst>
                                </p:cTn>
                              </p:par>
                              <p:par>
                                <p:cTn id="11" presetID="13" presetClass="entr" presetSubtype="32"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plus(out)">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bldLvl="0" animBg="1"/>
      <p:bldP spid="12" grpId="0" bldLvl="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userDrawn="1"/>
        </p:nvSpPr>
        <p:spPr>
          <a:xfrm>
            <a:off x="0" y="1834515"/>
            <a:ext cx="12192635" cy="318897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p>
        </p:txBody>
      </p:sp>
      <p:pic>
        <p:nvPicPr>
          <p:cNvPr id="10" name="图片 9" descr="飞瑞敖长图标-FRO-白色描边"/>
          <p:cNvPicPr>
            <a:picLocks noChangeAspect="1"/>
          </p:cNvPicPr>
          <p:nvPr userDrawn="1"/>
        </p:nvPicPr>
        <p:blipFill>
          <a:blip r:embed="rId4"/>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1578610"/>
            <a:ext cx="11359515" cy="3627755"/>
            <a:chOff x="0" y="2486"/>
            <a:chExt cx="17889" cy="5713"/>
          </a:xfrm>
        </p:grpSpPr>
        <p:sp>
          <p:nvSpPr>
            <p:cNvPr id="14" name="矩形 13"/>
            <p:cNvSpPr/>
            <p:nvPr/>
          </p:nvSpPr>
          <p:spPr>
            <a:xfrm>
              <a:off x="0" y="3733"/>
              <a:ext cx="11273" cy="4026"/>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未标题-1-02"/>
            <p:cNvPicPr>
              <a:picLocks noChangeAspect="1"/>
            </p:cNvPicPr>
            <p:nvPr/>
          </p:nvPicPr>
          <p:blipFill>
            <a:blip r:embed="rId3"/>
            <a:stretch>
              <a:fillRect/>
            </a:stretch>
          </p:blipFill>
          <p:spPr>
            <a:xfrm>
              <a:off x="10186" y="2486"/>
              <a:ext cx="7703" cy="5713"/>
            </a:xfrm>
            <a:prstGeom prst="rect">
              <a:avLst/>
            </a:prstGeom>
          </p:spPr>
        </p:pic>
      </p:grpSp>
      <p:sp>
        <p:nvSpPr>
          <p:cNvPr id="2" name="圆角矩形 1"/>
          <p:cNvSpPr/>
          <p:nvPr/>
        </p:nvSpPr>
        <p:spPr>
          <a:xfrm>
            <a:off x="1296670" y="2576830"/>
            <a:ext cx="1104265" cy="438785"/>
          </a:xfrm>
          <a:prstGeom prst="roundRect">
            <a:avLst/>
          </a:prstGeom>
          <a:solidFill>
            <a:srgbClr val="FBDC4D"/>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fontAlgn="ctr">
              <a:lnSpc>
                <a:spcPct val="100000"/>
              </a:lnSpc>
            </a:pPr>
            <a:r>
              <a:rPr lang="zh-CN" altLang="en-US" sz="2200">
                <a:solidFill>
                  <a:srgbClr val="157CD3"/>
                </a:solidFill>
                <a:latin typeface="思源黑体 CN Medium" panose="020B0600000000000000" charset="-122"/>
                <a:ea typeface="思源黑体 CN Medium" panose="020B0600000000000000" charset="-122"/>
              </a:rPr>
              <a:t>第四课</a:t>
            </a:r>
          </a:p>
        </p:txBody>
      </p:sp>
      <p:sp>
        <p:nvSpPr>
          <p:cNvPr id="71" name="PA_矩形 17"/>
          <p:cNvSpPr/>
          <p:nvPr>
            <p:custDataLst>
              <p:tags r:id="rId1"/>
            </p:custDataLst>
          </p:nvPr>
        </p:nvSpPr>
        <p:spPr>
          <a:xfrm>
            <a:off x="1219835" y="3015615"/>
            <a:ext cx="4799330" cy="706755"/>
          </a:xfrm>
          <a:prstGeom prst="rect">
            <a:avLst/>
          </a:prstGeom>
        </p:spPr>
        <p:txBody>
          <a:bodyPr wrap="square">
            <a:spAutoFit/>
          </a:bodyPr>
          <a:lstStyle/>
          <a:p>
            <a:pPr lvl="0" algn="l"/>
            <a:r>
              <a:rPr lang="zh-CN" sz="4000">
                <a:solidFill>
                  <a:schemeClr val="bg1"/>
                </a:solidFill>
                <a:latin typeface="思源黑体 CN Medium" panose="020B0600000000000000" charset="-122"/>
                <a:ea typeface="思源黑体 CN Medium" panose="020B0600000000000000" charset="-122"/>
              </a:rPr>
              <a:t>光照系统</a:t>
            </a:r>
          </a:p>
        </p:txBody>
      </p:sp>
      <p:pic>
        <p:nvPicPr>
          <p:cNvPr id="10" name="图片 9" descr="C:\Users\admin\Desktop\src=http___www.light-up.hk_data_upload_editer_image_2019_08_05_5d47a47280511.gif&amp;refer=http___www.light-up.gifsrc=http___www.light-up.hk_data_upload_editer_image_2019_08_05_5d47a47280511.gif&amp;refer=http___www.light-up"/>
          <p:cNvPicPr>
            <a:picLocks noChangeAspect="1"/>
          </p:cNvPicPr>
          <p:nvPr/>
        </p:nvPicPr>
        <p:blipFill>
          <a:blip r:embed="rId4"/>
          <a:srcRect/>
          <a:stretch>
            <a:fillRect/>
          </a:stretch>
        </p:blipFill>
        <p:spPr>
          <a:xfrm>
            <a:off x="7355840" y="2731135"/>
            <a:ext cx="2959100" cy="1911350"/>
          </a:xfrm>
          <a:prstGeom prst="rect">
            <a:avLst/>
          </a:prstGeom>
        </p:spPr>
      </p:pic>
      <p:grpSp>
        <p:nvGrpSpPr>
          <p:cNvPr id="5" name="组合 4"/>
          <p:cNvGrpSpPr/>
          <p:nvPr/>
        </p:nvGrpSpPr>
        <p:grpSpPr>
          <a:xfrm>
            <a:off x="1328420" y="4211955"/>
            <a:ext cx="2944495" cy="430530"/>
            <a:chOff x="2576" y="7022"/>
            <a:chExt cx="4637" cy="678"/>
          </a:xfrm>
        </p:grpSpPr>
        <p:sp>
          <p:nvSpPr>
            <p:cNvPr id="8" name="文本框 7"/>
            <p:cNvSpPr txBox="1"/>
            <p:nvPr/>
          </p:nvSpPr>
          <p:spPr>
            <a:xfrm>
              <a:off x="3423" y="7071"/>
              <a:ext cx="3790" cy="580"/>
            </a:xfrm>
            <a:prstGeom prst="rect">
              <a:avLst/>
            </a:prstGeom>
            <a:noFill/>
          </p:spPr>
          <p:txBody>
            <a:bodyPr wrap="square" rtlCol="0">
              <a:spAutoFit/>
            </a:bodyPr>
            <a:lstStyle/>
            <a:p>
              <a:r>
                <a:rPr lang="zh-CN" altLang="en-US">
                  <a:solidFill>
                    <a:schemeClr val="bg1"/>
                  </a:solidFill>
                  <a:latin typeface="思源黑体 CN Normal" panose="020B0400000000000000" charset="-122"/>
                  <a:ea typeface="思源黑体 CN Normal" panose="020B0400000000000000" charset="-122"/>
                </a:rPr>
                <a:t>主讲人：老师</a:t>
              </a:r>
              <a:endParaRPr lang="en-US" altLang="zh-CN">
                <a:solidFill>
                  <a:schemeClr val="bg1"/>
                </a:solidFill>
                <a:latin typeface="思源黑体 CN Normal" panose="020B0400000000000000" charset="-122"/>
                <a:ea typeface="思源黑体 CN Normal" panose="020B0400000000000000" charset="-122"/>
              </a:endParaRPr>
            </a:p>
          </p:txBody>
        </p:sp>
        <p:grpSp>
          <p:nvGrpSpPr>
            <p:cNvPr id="16" name="组合 15"/>
            <p:cNvGrpSpPr/>
            <p:nvPr/>
          </p:nvGrpSpPr>
          <p:grpSpPr>
            <a:xfrm>
              <a:off x="2576" y="7022"/>
              <a:ext cx="847" cy="678"/>
              <a:chOff x="2494" y="6945"/>
              <a:chExt cx="1023" cy="818"/>
            </a:xfrm>
          </p:grpSpPr>
          <p:sp>
            <p:nvSpPr>
              <p:cNvPr id="17" name="椭圆 16"/>
              <p:cNvSpPr/>
              <p:nvPr/>
            </p:nvSpPr>
            <p:spPr>
              <a:xfrm>
                <a:off x="2494" y="6945"/>
                <a:ext cx="704" cy="704"/>
              </a:xfrm>
              <a:prstGeom prst="ellipse">
                <a:avLst/>
              </a:prstGeom>
              <a:noFill/>
              <a:ln w="57150">
                <a:solidFill>
                  <a:srgbClr val="FBDC4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786" y="7035"/>
                <a:ext cx="731" cy="728"/>
                <a:chOff x="2786" y="7035"/>
                <a:chExt cx="731" cy="728"/>
              </a:xfrm>
            </p:grpSpPr>
            <p:sp>
              <p:nvSpPr>
                <p:cNvPr id="19" name="椭圆 18"/>
                <p:cNvSpPr/>
                <p:nvPr/>
              </p:nvSpPr>
              <p:spPr>
                <a:xfrm>
                  <a:off x="2851" y="7096"/>
                  <a:ext cx="601" cy="601"/>
                </a:xfrm>
                <a:prstGeom prst="ellipse">
                  <a:avLst/>
                </a:prstGeom>
                <a:solidFill>
                  <a:srgbClr val="FBDC4D"/>
                </a:solidFill>
                <a:ln w="57150">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descr="人物"/>
                <p:cNvPicPr>
                  <a:picLocks noChangeAspect="1"/>
                </p:cNvPicPr>
                <p:nvPr/>
              </p:nvPicPr>
              <p:blipFill>
                <a:blip r:embed="rId5"/>
                <a:stretch>
                  <a:fillRect/>
                </a:stretch>
              </p:blipFill>
              <p:spPr>
                <a:xfrm>
                  <a:off x="2786" y="7035"/>
                  <a:ext cx="731" cy="728"/>
                </a:xfrm>
                <a:prstGeom prst="rect">
                  <a:avLst/>
                </a:prstGeom>
              </p:spPr>
            </p:pic>
          </p:grpSp>
        </p:grpSp>
      </p:gr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500"/>
                            </p:stCondLst>
                            <p:childTnLst>
                              <p:par>
                                <p:cTn id="13" presetID="2" presetClass="entr" presetSubtype="4" fill="hold" grpId="0" nodeType="afterEffect">
                                  <p:stCondLst>
                                    <p:cond delay="0"/>
                                  </p:stCondLst>
                                  <p:childTnLst>
                                    <p:set>
                                      <p:cBhvr>
                                        <p:cTn id="14" dur="500" fill="hold">
                                          <p:stCondLst>
                                            <p:cond delay="0"/>
                                          </p:stCondLst>
                                        </p:cTn>
                                        <p:tgtEl>
                                          <p:spTgt spid="71"/>
                                        </p:tgtEl>
                                        <p:attrNameLst>
                                          <p:attrName>style.visibility</p:attrName>
                                        </p:attrNameLst>
                                      </p:cBhvr>
                                      <p:to>
                                        <p:strVal val="visible"/>
                                      </p:to>
                                    </p:set>
                                    <p:anim calcmode="lin" valueType="num">
                                      <p:cBhvr additive="base">
                                        <p:cTn id="15" dur="500" fill="hold"/>
                                        <p:tgtEl>
                                          <p:spTgt spid="71"/>
                                        </p:tgtEl>
                                        <p:attrNameLst>
                                          <p:attrName>ppt_x</p:attrName>
                                        </p:attrNameLst>
                                      </p:cBhvr>
                                      <p:tavLst>
                                        <p:tav tm="0">
                                          <p:val>
                                            <p:strVal val="#ppt_x"/>
                                          </p:val>
                                        </p:tav>
                                        <p:tav tm="100000">
                                          <p:val>
                                            <p:strVal val="#ppt_x"/>
                                          </p:val>
                                        </p:tav>
                                      </p:tavLst>
                                    </p:anim>
                                    <p:anim calcmode="lin" valueType="num">
                                      <p:cBhvr additive="base">
                                        <p:cTn id="16" dur="500" fill="hold"/>
                                        <p:tgtEl>
                                          <p:spTgt spid="7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500"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500"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7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通风系统了解-农业中设计目的</a:t>
            </a:r>
          </a:p>
        </p:txBody>
      </p:sp>
      <p:sp>
        <p:nvSpPr>
          <p:cNvPr id="3" name="矩形 2"/>
          <p:cNvSpPr/>
          <p:nvPr/>
        </p:nvSpPr>
        <p:spPr>
          <a:xfrm>
            <a:off x="1016000" y="1475105"/>
            <a:ext cx="10160000" cy="203581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以玉米为例子：</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玉米苗期遮阳不但影响玉米生长发育，使生育延迟，而且也不利于穗的分化；穗期遮阳影响穗分化和穗粒数，对千粒重的影响也较大。</a:t>
            </a:r>
          </a:p>
        </p:txBody>
      </p:sp>
      <p:pic>
        <p:nvPicPr>
          <p:cNvPr id="2" name="图片 1" descr="u=654768204,2224979566&amp;fm=173&amp;app=25&amp;f=JPEG"/>
          <p:cNvPicPr>
            <a:picLocks noChangeAspect="1"/>
          </p:cNvPicPr>
          <p:nvPr/>
        </p:nvPicPr>
        <p:blipFill>
          <a:blip r:embed="rId2"/>
          <a:srcRect b="7290"/>
          <a:stretch>
            <a:fillRect/>
          </a:stretch>
        </p:blipFill>
        <p:spPr>
          <a:xfrm>
            <a:off x="4291330" y="3769995"/>
            <a:ext cx="3609340" cy="24625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通风系统了解-设计时考虑因素</a:t>
            </a:r>
          </a:p>
        </p:txBody>
      </p:sp>
      <p:sp>
        <p:nvSpPr>
          <p:cNvPr id="3" name="矩形 2"/>
          <p:cNvSpPr/>
          <p:nvPr/>
        </p:nvSpPr>
        <p:spPr>
          <a:xfrm>
            <a:off x="1016000" y="1475105"/>
            <a:ext cx="10160000" cy="26879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fontAlgn="auto">
              <a:lnSpc>
                <a:spcPct val="150000"/>
              </a:lnSpc>
              <a:spcBef>
                <a:spcPts val="1000"/>
              </a:spcBef>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以番茄为例子：</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fontAlgn="auto">
              <a:lnSpc>
                <a:spcPct val="150000"/>
              </a:lnSpc>
              <a:spcBef>
                <a:spcPts val="1000"/>
              </a:spcBef>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番茄因光照不足生长发育缓慢，落花增多，果实的发育受到抑制，单果重量减轻，空洞果、果腐病果增多。紫外线不足时，花青素不充分显色。蜜蜂没有紫外线时可能由于无法感光而不飞入温室，导致农作物不能正常授粉而致畸形果的增加。</a:t>
            </a:r>
          </a:p>
        </p:txBody>
      </p:sp>
      <p:pic>
        <p:nvPicPr>
          <p:cNvPr id="4" name="图片 3" descr="C:\Users\lansenboy\Pictures\Camera Roll\6f54ca415253c6cf99162d983ae4d1c6.jpg6f54ca415253c6cf99162d983ae4d1c6"/>
          <p:cNvPicPr>
            <a:picLocks noChangeAspect="1"/>
          </p:cNvPicPr>
          <p:nvPr/>
        </p:nvPicPr>
        <p:blipFill>
          <a:blip r:embed="rId2"/>
          <a:srcRect/>
          <a:stretch>
            <a:fillRect/>
          </a:stretch>
        </p:blipFill>
        <p:spPr>
          <a:xfrm>
            <a:off x="2886075" y="4389120"/>
            <a:ext cx="2613660" cy="1796415"/>
          </a:xfrm>
          <a:prstGeom prst="rect">
            <a:avLst/>
          </a:prstGeom>
        </p:spPr>
      </p:pic>
      <p:pic>
        <p:nvPicPr>
          <p:cNvPr id="5" name="图片 4" descr="d6c0134885cddab5498f37cf405fd76a"/>
          <p:cNvPicPr>
            <a:picLocks noChangeAspect="1"/>
          </p:cNvPicPr>
          <p:nvPr/>
        </p:nvPicPr>
        <p:blipFill>
          <a:blip r:embed="rId3"/>
          <a:stretch>
            <a:fillRect/>
          </a:stretch>
        </p:blipFill>
        <p:spPr>
          <a:xfrm>
            <a:off x="7045960" y="4391025"/>
            <a:ext cx="2261235" cy="1807210"/>
          </a:xfrm>
          <a:prstGeom prst="rect">
            <a:avLst/>
          </a:prstGeom>
        </p:spPr>
      </p:pic>
      <p:sp>
        <p:nvSpPr>
          <p:cNvPr id="7" name="文本框 6"/>
          <p:cNvSpPr txBox="1"/>
          <p:nvPr/>
        </p:nvSpPr>
        <p:spPr>
          <a:xfrm>
            <a:off x="3087370" y="6259195"/>
            <a:ext cx="2283460" cy="368300"/>
          </a:xfrm>
          <a:prstGeom prst="rect">
            <a:avLst/>
          </a:prstGeom>
          <a:noFill/>
        </p:spPr>
        <p:txBody>
          <a:bodyPr wrap="square" rtlCol="0">
            <a:spAutoFit/>
          </a:bodyPr>
          <a:lstStyle/>
          <a:p>
            <a:r>
              <a:rPr lang="zh-CN" altLang="en-US">
                <a:latin typeface="思源黑体 CN Light" panose="020B0300000000000000" charset="-122"/>
                <a:ea typeface="思源黑体 CN Light" panose="020B0300000000000000" charset="-122"/>
              </a:rPr>
              <a:t>花青素不充分显色</a:t>
            </a:r>
          </a:p>
        </p:txBody>
      </p:sp>
      <p:sp>
        <p:nvSpPr>
          <p:cNvPr id="8" name="文本框 7"/>
          <p:cNvSpPr txBox="1"/>
          <p:nvPr/>
        </p:nvSpPr>
        <p:spPr>
          <a:xfrm>
            <a:off x="7435850" y="6268720"/>
            <a:ext cx="1652270" cy="368300"/>
          </a:xfrm>
          <a:prstGeom prst="rect">
            <a:avLst/>
          </a:prstGeom>
          <a:noFill/>
        </p:spPr>
        <p:txBody>
          <a:bodyPr wrap="square" rtlCol="0">
            <a:spAutoFit/>
          </a:bodyPr>
          <a:lstStyle/>
          <a:p>
            <a:pPr algn="l">
              <a:buClrTx/>
              <a:buSzTx/>
              <a:buFontTx/>
            </a:pPr>
            <a:r>
              <a:rPr lang="zh-CN" altLang="en-US">
                <a:latin typeface="思源黑体 CN Light" panose="020B0300000000000000" charset="-122"/>
                <a:ea typeface="思源黑体 CN Light" panose="020B0300000000000000" charset="-122"/>
              </a:rPr>
              <a:t>畸形果增加</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P spid="7" grpId="0"/>
      <p:bldP spid="8" grpId="0"/>
      <p:bldP spid="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光照过强对于农作物的影响：</a:t>
            </a:r>
          </a:p>
        </p:txBody>
      </p:sp>
      <p:sp>
        <p:nvSpPr>
          <p:cNvPr id="3" name="矩形 2"/>
          <p:cNvSpPr/>
          <p:nvPr/>
        </p:nvSpPr>
        <p:spPr>
          <a:xfrm>
            <a:off x="1016000" y="1475105"/>
            <a:ext cx="10160000" cy="19888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光照过强亦对农作物造成生理伤害。黄瓜、茄子、番茄等在光照过强时易发生叶烧，叶烧多在晴天中午阳光直射的叶片上发生。轻者叶片边缘灼伤，变白、卷曲；重者整个叶片灼伤、变白、后枯焦。</a:t>
            </a:r>
          </a:p>
        </p:txBody>
      </p:sp>
      <p:pic>
        <p:nvPicPr>
          <p:cNvPr id="2" name="图片 1" descr="e4874c1942c716d5203eea8d9b410c97"/>
          <p:cNvPicPr>
            <a:picLocks noChangeAspect="1"/>
          </p:cNvPicPr>
          <p:nvPr/>
        </p:nvPicPr>
        <p:blipFill>
          <a:blip r:embed="rId2"/>
          <a:stretch>
            <a:fillRect/>
          </a:stretch>
        </p:blipFill>
        <p:spPr>
          <a:xfrm>
            <a:off x="2394585" y="3761740"/>
            <a:ext cx="2872740" cy="2186940"/>
          </a:xfrm>
          <a:prstGeom prst="rect">
            <a:avLst/>
          </a:prstGeom>
        </p:spPr>
      </p:pic>
      <p:pic>
        <p:nvPicPr>
          <p:cNvPr id="9" name="图片 8" descr="bbafd94c149abf36b6d593c364f322c6"/>
          <p:cNvPicPr>
            <a:picLocks noChangeAspect="1"/>
          </p:cNvPicPr>
          <p:nvPr/>
        </p:nvPicPr>
        <p:blipFill>
          <a:blip r:embed="rId3"/>
          <a:srcRect l="25274" t="16570" r="8659"/>
          <a:stretch>
            <a:fillRect/>
          </a:stretch>
        </p:blipFill>
        <p:spPr>
          <a:xfrm>
            <a:off x="6526530" y="3658235"/>
            <a:ext cx="3271520" cy="23933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光照过强对于农作物的影响：</a:t>
            </a:r>
          </a:p>
        </p:txBody>
      </p:sp>
      <p:sp>
        <p:nvSpPr>
          <p:cNvPr id="3" name="矩形 2"/>
          <p:cNvSpPr/>
          <p:nvPr/>
        </p:nvSpPr>
        <p:spPr>
          <a:xfrm>
            <a:off x="1016000" y="1475105"/>
            <a:ext cx="10160000" cy="19888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果实日灼最易发生在辣椒上，番茄果实也常发生日灼：时间多在中午或午后迎光面。被灼伤的部位变褐色枯死，成为干而凹陷的坏疽。光照过强即使没有直接造成果实灼伤，也能使果实不能正常膨大，形成畸形果。</a:t>
            </a:r>
          </a:p>
        </p:txBody>
      </p:sp>
      <p:pic>
        <p:nvPicPr>
          <p:cNvPr id="4" name="图片 3" descr="57593143a5977ae714355936a39c71cc"/>
          <p:cNvPicPr>
            <a:picLocks noChangeAspect="1"/>
          </p:cNvPicPr>
          <p:nvPr/>
        </p:nvPicPr>
        <p:blipFill>
          <a:blip r:embed="rId2"/>
          <a:stretch>
            <a:fillRect/>
          </a:stretch>
        </p:blipFill>
        <p:spPr>
          <a:xfrm>
            <a:off x="1857375" y="3693795"/>
            <a:ext cx="3744595" cy="2671445"/>
          </a:xfrm>
          <a:prstGeom prst="rect">
            <a:avLst/>
          </a:prstGeom>
        </p:spPr>
      </p:pic>
      <p:pic>
        <p:nvPicPr>
          <p:cNvPr id="5" name="图片 4" descr="C:\Users\lansenboy\Pictures\Camera Roll\dcb16828f6dcaba0ab578168e782e9db.jpgdcb16828f6dcaba0ab578168e782e9db"/>
          <p:cNvPicPr>
            <a:picLocks noChangeAspect="1"/>
          </p:cNvPicPr>
          <p:nvPr/>
        </p:nvPicPr>
        <p:blipFill>
          <a:blip r:embed="rId3"/>
          <a:srcRect/>
          <a:stretch>
            <a:fillRect/>
          </a:stretch>
        </p:blipFill>
        <p:spPr>
          <a:xfrm>
            <a:off x="6870065" y="3766820"/>
            <a:ext cx="3464560" cy="2598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bldLvl="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光照过强对于农作物的影响：</a:t>
            </a:r>
          </a:p>
        </p:txBody>
      </p:sp>
      <p:sp>
        <p:nvSpPr>
          <p:cNvPr id="3" name="矩形 2"/>
          <p:cNvSpPr/>
          <p:nvPr/>
        </p:nvSpPr>
        <p:spPr>
          <a:xfrm>
            <a:off x="1016000" y="1475105"/>
            <a:ext cx="10160000" cy="320675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以桃树为例子：</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当光照强时，桃树易形成短枝密集，削弱顶芽枝向上生长，而增强侧生生长点生长，树表现开张。光照强度对果实品质的影响非常明显。</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各种果树，在通风透光的条件下，一般果实着色佳，含糖量和维生素C含量高，酸度低，耐储藏。另外，紫外线强时，抑制农作物的生长发育，节间缩短，株高降低。</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bldLvl="0" animBg="1"/>
      <p:bldP spid="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光照过强对于农作物的影响：</a:t>
            </a:r>
          </a:p>
        </p:txBody>
      </p:sp>
      <p:sp>
        <p:nvSpPr>
          <p:cNvPr id="3" name="矩形 2"/>
          <p:cNvSpPr/>
          <p:nvPr/>
        </p:nvSpPr>
        <p:spPr>
          <a:xfrm>
            <a:off x="1016000" y="1475105"/>
            <a:ext cx="10160000" cy="210439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自然界，因光照过强而对农作物造成伤害很少发生，一般都是与高温相结合而引起的。如农作物的日灼病和叶烧病。生长在高海拔地区菜豆豆荚的日灼病，造成菜豆豆荚较小，其上形成水渍状斑点，并迅速扩展为褐色皱缩病斑。</a:t>
            </a:r>
          </a:p>
        </p:txBody>
      </p:sp>
      <p:pic>
        <p:nvPicPr>
          <p:cNvPr id="2" name="图片 1" descr="32321321"/>
          <p:cNvPicPr>
            <a:picLocks noChangeAspect="1"/>
          </p:cNvPicPr>
          <p:nvPr/>
        </p:nvPicPr>
        <p:blipFill>
          <a:blip r:embed="rId2"/>
          <a:stretch>
            <a:fillRect/>
          </a:stretch>
        </p:blipFill>
        <p:spPr>
          <a:xfrm>
            <a:off x="3977005" y="3789680"/>
            <a:ext cx="4237990" cy="25946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bldLvl="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光照过强对于农作物的影响：</a:t>
            </a:r>
          </a:p>
        </p:txBody>
      </p:sp>
      <p:sp>
        <p:nvSpPr>
          <p:cNvPr id="3" name="矩形 2"/>
          <p:cNvSpPr/>
          <p:nvPr/>
        </p:nvSpPr>
        <p:spPr>
          <a:xfrm>
            <a:off x="1016000" y="1475105"/>
            <a:ext cx="10160000" cy="29286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另外，弱光一般与低温相结合对农作物造成伤害。低温、弱光胁迫导致植株分生组织细胞膨压降低，细胞分裂减慢或停止，细胞生长受到抑制。同时，不同器官或组织的“源—库”关系发生变化，往往是处于胚胎状态的细胞或组织（生长点、小穗、小花幼果、幼叶等）向老细胞或组织（老叶等）夺取水分和营养，造成生长停止、落花、落果或枯萎现象。</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bldLvl="0" animBg="1"/>
      <p:bldP spid="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光照骤变对农作物的影响</a:t>
            </a:r>
          </a:p>
        </p:txBody>
      </p:sp>
      <p:sp>
        <p:nvSpPr>
          <p:cNvPr id="3" name="矩形 2"/>
          <p:cNvSpPr/>
          <p:nvPr/>
        </p:nvSpPr>
        <p:spPr>
          <a:xfrm>
            <a:off x="1016000" y="1475105"/>
            <a:ext cx="10160000" cy="204787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光照骤然变化也会引起病害。将农作物在光照不足处移至强光条件下，导致叶片表面出现黄褐色或银色斑点。农作物突然移至与先前有明显不同光照强度的地区后，通常的症状表现为叶片脱落。</a:t>
            </a:r>
          </a:p>
        </p:txBody>
      </p:sp>
      <p:pic>
        <p:nvPicPr>
          <p:cNvPr id="2" name="图片 1" descr="2a3d8a32725cb5ada3310c1e6d2ce23e"/>
          <p:cNvPicPr>
            <a:picLocks noChangeAspect="1"/>
          </p:cNvPicPr>
          <p:nvPr/>
        </p:nvPicPr>
        <p:blipFill>
          <a:blip r:embed="rId2"/>
          <a:stretch>
            <a:fillRect/>
          </a:stretch>
        </p:blipFill>
        <p:spPr>
          <a:xfrm>
            <a:off x="4191000" y="3752215"/>
            <a:ext cx="3810000" cy="2598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38818" y="3014028"/>
            <a:ext cx="5714365" cy="829945"/>
          </a:xfrm>
          <a:prstGeom prst="rect">
            <a:avLst/>
          </a:prstGeom>
          <a:noFill/>
        </p:spPr>
        <p:txBody>
          <a:bodyPr wrap="square" rtlCol="0">
            <a:spAutoFit/>
          </a:bodyPr>
          <a:lstStyle/>
          <a:p>
            <a:pPr algn="ctr"/>
            <a:r>
              <a:rPr lang="zh-CN" altLang="en-US" sz="4800">
                <a:solidFill>
                  <a:schemeClr val="bg1"/>
                </a:solidFill>
                <a:latin typeface="思源黑体 CN Bold" panose="020B0800000000000000" charset="-122"/>
                <a:ea typeface="思源黑体 CN Bold" panose="020B0800000000000000" charset="-122"/>
              </a:rPr>
              <a:t>二、设计光照系统</a:t>
            </a:r>
            <a:endParaRPr lang="en-US" altLang="zh-CN" sz="4800">
              <a:solidFill>
                <a:schemeClr val="bg1"/>
              </a:solidFill>
              <a:latin typeface="思源黑体 CN Bold" panose="020B0800000000000000" charset="-122"/>
              <a:ea typeface="思源黑体 CN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动手设计光照系统</a:t>
            </a:r>
          </a:p>
        </p:txBody>
      </p:sp>
      <p:sp>
        <p:nvSpPr>
          <p:cNvPr id="3" name="矩形 2"/>
          <p:cNvSpPr/>
          <p:nvPr/>
        </p:nvSpPr>
        <p:spPr>
          <a:xfrm>
            <a:off x="1016000" y="1475105"/>
            <a:ext cx="10160000" cy="20523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在了解了光照对于农作物的影响后，同学们觉得如果我们需要在一个温室大棚中设计一个光照系统，这个光照系统需要有什么功能呢？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现在请同学们设计一个光照系统吧，请将光照系统的工作逻辑写在纸上哦！</a:t>
            </a:r>
          </a:p>
        </p:txBody>
      </p:sp>
      <p:pic>
        <p:nvPicPr>
          <p:cNvPr id="2" name="图片 1" descr="architect-architecture-artist-blur-268362"/>
          <p:cNvPicPr>
            <a:picLocks noChangeAspect="1"/>
          </p:cNvPicPr>
          <p:nvPr/>
        </p:nvPicPr>
        <p:blipFill>
          <a:blip r:embed="rId2"/>
          <a:stretch>
            <a:fillRect/>
          </a:stretch>
        </p:blipFill>
        <p:spPr>
          <a:xfrm>
            <a:off x="4409123" y="3703320"/>
            <a:ext cx="3373755" cy="2530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942840" y="2237740"/>
            <a:ext cx="4946650" cy="657860"/>
            <a:chOff x="7510" y="2948"/>
            <a:chExt cx="7790" cy="1036"/>
          </a:xfrm>
        </p:grpSpPr>
        <p:sp>
          <p:nvSpPr>
            <p:cNvPr id="2" name="椭圆 1"/>
            <p:cNvSpPr/>
            <p:nvPr/>
          </p:nvSpPr>
          <p:spPr>
            <a:xfrm>
              <a:off x="7510" y="2948"/>
              <a:ext cx="1036" cy="1036"/>
            </a:xfrm>
            <a:prstGeom prst="ellipse">
              <a:avLst/>
            </a:prstGeom>
            <a:solidFill>
              <a:srgbClr val="FB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tLang="zh-CN" sz="2600">
                  <a:latin typeface="思源黑体 CN Normal" panose="020B0400000000000000" charset="-122"/>
                  <a:ea typeface="思源黑体 CN Normal" panose="020B0400000000000000" charset="-122"/>
                </a:rPr>
                <a:t>1</a:t>
              </a:r>
            </a:p>
          </p:txBody>
        </p:sp>
        <p:sp>
          <p:nvSpPr>
            <p:cNvPr id="3" name="文本框 2"/>
            <p:cNvSpPr txBox="1"/>
            <p:nvPr/>
          </p:nvSpPr>
          <p:spPr>
            <a:xfrm>
              <a:off x="9252" y="3104"/>
              <a:ext cx="6048" cy="725"/>
            </a:xfrm>
            <a:prstGeom prst="rect">
              <a:avLst/>
            </a:prstGeom>
            <a:noFill/>
          </p:spPr>
          <p:txBody>
            <a:bodyPr wrap="none" rtlCol="0" anchor="t">
              <a:spAutoFit/>
            </a:bodyPr>
            <a:lstStyle/>
            <a:p>
              <a:pPr algn="ctr" fontAlgn="ctr">
                <a:lnSpc>
                  <a:spcPct val="100000"/>
                </a:lnSpc>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了解农业中光照系统的作用</a:t>
              </a:r>
            </a:p>
          </p:txBody>
        </p:sp>
      </p:grpSp>
      <p:grpSp>
        <p:nvGrpSpPr>
          <p:cNvPr id="16" name="组合 15"/>
          <p:cNvGrpSpPr/>
          <p:nvPr/>
        </p:nvGrpSpPr>
        <p:grpSpPr>
          <a:xfrm>
            <a:off x="4942840" y="3288030"/>
            <a:ext cx="3158490" cy="657225"/>
            <a:chOff x="7510" y="4935"/>
            <a:chExt cx="4974" cy="1018"/>
          </a:xfrm>
        </p:grpSpPr>
        <p:sp>
          <p:nvSpPr>
            <p:cNvPr id="6" name="椭圆 5"/>
            <p:cNvSpPr/>
            <p:nvPr/>
          </p:nvSpPr>
          <p:spPr>
            <a:xfrm>
              <a:off x="7510" y="4935"/>
              <a:ext cx="1036" cy="1018"/>
            </a:xfrm>
            <a:prstGeom prst="ellipse">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tLang="zh-CN" sz="2600">
                  <a:latin typeface="思源黑体 CN Normal" panose="020B0400000000000000" charset="-122"/>
                  <a:ea typeface="思源黑体 CN Normal" panose="020B0400000000000000" charset="-122"/>
                </a:rPr>
                <a:t>2</a:t>
              </a:r>
            </a:p>
          </p:txBody>
        </p:sp>
        <p:sp>
          <p:nvSpPr>
            <p:cNvPr id="7" name="文本框 6"/>
            <p:cNvSpPr txBox="1"/>
            <p:nvPr/>
          </p:nvSpPr>
          <p:spPr>
            <a:xfrm>
              <a:off x="9316" y="5088"/>
              <a:ext cx="3168" cy="713"/>
            </a:xfrm>
            <a:prstGeom prst="rect">
              <a:avLst/>
            </a:prstGeom>
            <a:noFill/>
          </p:spPr>
          <p:txBody>
            <a:bodyPr wrap="none" rtlCol="0" anchor="t">
              <a:spAutoFit/>
            </a:bodyPr>
            <a:lstStyle/>
            <a:p>
              <a:pPr algn="ctr" fontAlgn="ctr">
                <a:lnSpc>
                  <a:spcPct val="100000"/>
                </a:lnSpc>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设计光照系统</a:t>
              </a:r>
            </a:p>
          </p:txBody>
        </p:sp>
      </p:grpSp>
      <p:grpSp>
        <p:nvGrpSpPr>
          <p:cNvPr id="4" name="组合 3"/>
          <p:cNvGrpSpPr/>
          <p:nvPr/>
        </p:nvGrpSpPr>
        <p:grpSpPr>
          <a:xfrm>
            <a:off x="4942840" y="4337685"/>
            <a:ext cx="4779010" cy="657225"/>
            <a:chOff x="7510" y="2948"/>
            <a:chExt cx="7526" cy="1036"/>
          </a:xfrm>
        </p:grpSpPr>
        <p:sp>
          <p:nvSpPr>
            <p:cNvPr id="5" name="椭圆 4"/>
            <p:cNvSpPr/>
            <p:nvPr/>
          </p:nvSpPr>
          <p:spPr>
            <a:xfrm>
              <a:off x="7510" y="2948"/>
              <a:ext cx="1036" cy="1036"/>
            </a:xfrm>
            <a:prstGeom prst="ellipse">
              <a:avLst/>
            </a:prstGeom>
            <a:solidFill>
              <a:srgbClr val="FB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tLang="zh-CN" sz="2600">
                  <a:latin typeface="思源黑体 CN Normal" panose="020B0400000000000000" charset="-122"/>
                  <a:ea typeface="思源黑体 CN Normal" panose="020B0400000000000000" charset="-122"/>
                </a:rPr>
                <a:t>3</a:t>
              </a:r>
            </a:p>
          </p:txBody>
        </p:sp>
        <p:sp>
          <p:nvSpPr>
            <p:cNvPr id="8" name="文本框 7"/>
            <p:cNvSpPr txBox="1"/>
            <p:nvPr/>
          </p:nvSpPr>
          <p:spPr>
            <a:xfrm>
              <a:off x="9288" y="3103"/>
              <a:ext cx="5748" cy="726"/>
            </a:xfrm>
            <a:prstGeom prst="rect">
              <a:avLst/>
            </a:prstGeom>
            <a:noFill/>
          </p:spPr>
          <p:txBody>
            <a:bodyPr wrap="square" rtlCol="0" anchor="t">
              <a:spAutoFit/>
            </a:bodyPr>
            <a:lstStyle/>
            <a:p>
              <a:pPr algn="l" fontAlgn="ctr">
                <a:lnSpc>
                  <a:spcPct val="100000"/>
                </a:lnSpc>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利用Python实现光照系统</a:t>
              </a:r>
            </a:p>
          </p:txBody>
        </p:sp>
      </p:gr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设计光照系统</a:t>
            </a:r>
          </a:p>
        </p:txBody>
      </p:sp>
      <p:sp>
        <p:nvSpPr>
          <p:cNvPr id="4" name="矩形 3"/>
          <p:cNvSpPr/>
          <p:nvPr/>
        </p:nvSpPr>
        <p:spPr>
          <a:xfrm>
            <a:off x="1016000" y="1475105"/>
            <a:ext cx="10160000" cy="23317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今天我们要实现的光照系统主要由两个部分组成：</a:t>
            </a:r>
          </a:p>
          <a:p>
            <a:pPr marL="514350" indent="508000" fontAlgn="auto">
              <a:lnSpc>
                <a:spcPct val="150000"/>
              </a:lnSpc>
              <a:spcBef>
                <a:spcPts val="1000"/>
              </a:spcBef>
              <a:buAutoNum type="arabicPeriod"/>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自然光</a:t>
            </a:r>
            <a:endParaRPr lang="zh-CN" altLang="en-US" sz="2000" dirty="0">
              <a:sym typeface="+mn-ea"/>
            </a:endParaRPr>
          </a:p>
          <a:p>
            <a:pPr marL="514350" indent="508000" fontAlgn="auto">
              <a:lnSpc>
                <a:spcPct val="150000"/>
              </a:lnSpc>
              <a:spcBef>
                <a:spcPts val="1000"/>
              </a:spcBef>
              <a:buAutoNum type="arabicPeriod"/>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人工补光</a:t>
            </a:r>
          </a:p>
        </p:txBody>
      </p:sp>
      <p:pic>
        <p:nvPicPr>
          <p:cNvPr id="3" name="图片 2" descr="green-leafed-plant-2244996"/>
          <p:cNvPicPr>
            <a:picLocks noChangeAspect="1"/>
          </p:cNvPicPr>
          <p:nvPr/>
        </p:nvPicPr>
        <p:blipFill>
          <a:blip r:embed="rId2"/>
          <a:srcRect t="37050"/>
          <a:stretch>
            <a:fillRect/>
          </a:stretch>
        </p:blipFill>
        <p:spPr>
          <a:xfrm>
            <a:off x="2642235" y="3982720"/>
            <a:ext cx="2631440" cy="2211070"/>
          </a:xfrm>
          <a:prstGeom prst="rect">
            <a:avLst/>
          </a:prstGeom>
        </p:spPr>
      </p:pic>
      <p:pic>
        <p:nvPicPr>
          <p:cNvPr id="5" name="图片 4" descr="3b34d592c18783027650212f601d21e4"/>
          <p:cNvPicPr>
            <a:picLocks noChangeAspect="1"/>
          </p:cNvPicPr>
          <p:nvPr/>
        </p:nvPicPr>
        <p:blipFill>
          <a:blip r:embed="rId3"/>
          <a:stretch>
            <a:fillRect/>
          </a:stretch>
        </p:blipFill>
        <p:spPr>
          <a:xfrm>
            <a:off x="6114415" y="3957320"/>
            <a:ext cx="3435350" cy="2277110"/>
          </a:xfrm>
          <a:prstGeom prst="rect">
            <a:avLst/>
          </a:prstGeom>
        </p:spPr>
      </p:pic>
      <p:sp>
        <p:nvSpPr>
          <p:cNvPr id="7" name="文本框 6"/>
          <p:cNvSpPr txBox="1"/>
          <p:nvPr/>
        </p:nvSpPr>
        <p:spPr>
          <a:xfrm>
            <a:off x="3521710" y="6220460"/>
            <a:ext cx="1027430" cy="368300"/>
          </a:xfrm>
          <a:prstGeom prst="rect">
            <a:avLst/>
          </a:prstGeom>
          <a:noFill/>
        </p:spPr>
        <p:txBody>
          <a:bodyPr wrap="square" rtlCol="0">
            <a:spAutoFit/>
          </a:bodyPr>
          <a:lstStyle/>
          <a:p>
            <a:r>
              <a:rPr lang="zh-CN" altLang="en-US">
                <a:latin typeface="思源黑体 CN Light" panose="020B0300000000000000" charset="-122"/>
                <a:ea typeface="思源黑体 CN Light" panose="020B0300000000000000" charset="-122"/>
              </a:rPr>
              <a:t>自然光</a:t>
            </a:r>
          </a:p>
        </p:txBody>
      </p:sp>
      <p:sp>
        <p:nvSpPr>
          <p:cNvPr id="8" name="文本框 7"/>
          <p:cNvSpPr txBox="1"/>
          <p:nvPr/>
        </p:nvSpPr>
        <p:spPr>
          <a:xfrm>
            <a:off x="7165340" y="6252845"/>
            <a:ext cx="1436370" cy="368300"/>
          </a:xfrm>
          <a:prstGeom prst="rect">
            <a:avLst/>
          </a:prstGeom>
          <a:noFill/>
        </p:spPr>
        <p:txBody>
          <a:bodyPr wrap="square" rtlCol="0">
            <a:spAutoFit/>
          </a:bodyPr>
          <a:lstStyle/>
          <a:p>
            <a:pPr algn="l">
              <a:buClrTx/>
              <a:buSzTx/>
              <a:buFontTx/>
            </a:pPr>
            <a:r>
              <a:rPr lang="zh-CN" altLang="en-US">
                <a:latin typeface="思源黑体 CN Light" panose="020B0300000000000000" charset="-122"/>
                <a:ea typeface="思源黑体 CN Light" panose="020B0300000000000000" charset="-122"/>
              </a:rPr>
              <a:t>人工补光</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4" grpId="1" animBg="1"/>
      <p:bldP spid="7" grpId="0"/>
      <p:bldP spid="7" grpId="1"/>
      <p:bldP spid="8" grpId="0"/>
      <p:bldP spid="8"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自然光：</a:t>
            </a:r>
          </a:p>
        </p:txBody>
      </p:sp>
      <p:sp>
        <p:nvSpPr>
          <p:cNvPr id="4" name="矩形 3"/>
          <p:cNvSpPr/>
          <p:nvPr/>
        </p:nvSpPr>
        <p:spPr>
          <a:xfrm>
            <a:off x="1016000" y="1475105"/>
            <a:ext cx="10160000" cy="473773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自然的光照对于农作物来说非常重要，所以我们首先要保证农作物能够得到足够的光照，同时在光照过于强烈或者光照时间过长的时候进行遮光，防止农作物光照不足或者受到过度光照。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而我们用来进行遮光的设备就是遮光帘了。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但是由于遮光帘过于复杂不便展示，所以今天我们通过控制风扇的开光来模拟控制遮光帘的开关。</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简单的逻辑就是当光照很低的时候、和光照值适中的时候打开遮光帘，当光照值过高的时候关闭遮光帘。</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人工补光：</a:t>
            </a:r>
          </a:p>
        </p:txBody>
      </p:sp>
      <p:sp>
        <p:nvSpPr>
          <p:cNvPr id="4" name="矩形 3"/>
          <p:cNvSpPr/>
          <p:nvPr/>
        </p:nvSpPr>
        <p:spPr>
          <a:xfrm>
            <a:off x="1016000" y="1475105"/>
            <a:ext cx="10160000" cy="364236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a:lnSpc>
                <a:spcPct val="150000"/>
              </a:lnSpc>
              <a:spcBef>
                <a:spcPts val="1000"/>
              </a:spcBef>
              <a:buClrTx/>
              <a:buSzTx/>
              <a:buFontTx/>
              <a:buNone/>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而人工补光则是在自然光照不足的时候使用补光灯进行补光，虽然人工补光对于农作物来说并没有那么好的效果，但是总比完全没有光照要好。</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a:lnSpc>
                <a:spcPct val="150000"/>
              </a:lnSpc>
              <a:spcBef>
                <a:spcPts val="1000"/>
              </a:spcBef>
              <a:buClrTx/>
              <a:buSzTx/>
              <a:buFontTx/>
              <a:buNone/>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而有一些农作物则是可以通过使用人工灯光定时地光照，缩短生长的周期，感兴趣的同学课后可以在网络上查找相关的资料了解一下哦！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a:lnSpc>
                <a:spcPct val="150000"/>
              </a:lnSpc>
              <a:spcBef>
                <a:spcPts val="1000"/>
              </a:spcBef>
              <a:buClrTx/>
              <a:buSzTx/>
              <a:buFontTx/>
              <a:buNone/>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那么控制补光灯的逻辑则是当光照值很低的时候打开灯光，当光照值适中或者很高的时候关闭灯光。</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89050" y="3014345"/>
            <a:ext cx="9772650" cy="798830"/>
          </a:xfrm>
          <a:prstGeom prst="rect">
            <a:avLst/>
          </a:prstGeom>
          <a:noFill/>
        </p:spPr>
        <p:txBody>
          <a:bodyPr wrap="square" rtlCol="0">
            <a:spAutoFit/>
          </a:bodyPr>
          <a:lstStyle/>
          <a:p>
            <a:pPr algn="ctr"/>
            <a:r>
              <a:rPr lang="zh-CN" altLang="en-US" sz="4600">
                <a:solidFill>
                  <a:schemeClr val="bg1"/>
                </a:solidFill>
                <a:latin typeface="思源黑体 CN Bold" panose="020B0800000000000000" charset="-122"/>
                <a:ea typeface="思源黑体 CN Bold" panose="020B0800000000000000" charset="-122"/>
              </a:rPr>
              <a:t>三、利用</a:t>
            </a:r>
            <a:r>
              <a:rPr lang="en-US" altLang="zh-CN" sz="4600">
                <a:solidFill>
                  <a:schemeClr val="bg1"/>
                </a:solidFill>
                <a:latin typeface="思源黑体 CN Bold" panose="020B0800000000000000" charset="-122"/>
                <a:ea typeface="思源黑体 CN Bold" panose="020B0800000000000000" charset="-122"/>
              </a:rPr>
              <a:t>Python</a:t>
            </a:r>
            <a:r>
              <a:rPr lang="zh-CN" altLang="en-US" sz="4600">
                <a:solidFill>
                  <a:schemeClr val="bg1"/>
                </a:solidFill>
                <a:latin typeface="思源黑体 CN Bold" panose="020B0800000000000000" charset="-122"/>
                <a:ea typeface="思源黑体 CN Bold" panose="020B0800000000000000" charset="-122"/>
              </a:rPr>
              <a:t>实现光照系统</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p>
        </p:txBody>
      </p:sp>
      <p:sp>
        <p:nvSpPr>
          <p:cNvPr id="4" name="矩形 3"/>
          <p:cNvSpPr/>
          <p:nvPr/>
        </p:nvSpPr>
        <p:spPr>
          <a:xfrm>
            <a:off x="1016000" y="1475105"/>
            <a:ext cx="10160000" cy="219773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buNone/>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现在同学们可以绘制出包含了控制遮光帘和补光灯的光照系统的编程逻辑图吗？</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buNone/>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今天设计的光照系统需要使用风扇节点来模仿遮光帘的工作，即通过控制风扇来模拟控制遮光帘；通过控制RGB灯来模拟控制补光灯。</a:t>
            </a:r>
          </a:p>
        </p:txBody>
      </p:sp>
      <p:pic>
        <p:nvPicPr>
          <p:cNvPr id="2" name="图片 1" descr="6de59d0dd96ed573d1be3f04632817b6"/>
          <p:cNvPicPr>
            <a:picLocks noChangeAspect="1"/>
          </p:cNvPicPr>
          <p:nvPr/>
        </p:nvPicPr>
        <p:blipFill>
          <a:blip r:embed="rId2">
            <a:clrChange>
              <a:clrFrom>
                <a:srgbClr val="F6F6F6">
                  <a:alpha val="100000"/>
                </a:srgbClr>
              </a:clrFrom>
              <a:clrTo>
                <a:srgbClr val="F6F6F6">
                  <a:alpha val="100000"/>
                  <a:alpha val="0"/>
                </a:srgbClr>
              </a:clrTo>
            </a:clrChange>
          </a:blip>
          <a:stretch>
            <a:fillRect/>
          </a:stretch>
        </p:blipFill>
        <p:spPr>
          <a:xfrm>
            <a:off x="4636453" y="3618230"/>
            <a:ext cx="2919095" cy="29190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p>
        </p:txBody>
      </p:sp>
      <p:sp>
        <p:nvSpPr>
          <p:cNvPr id="5" name="矩形 4"/>
          <p:cNvSpPr/>
          <p:nvPr/>
        </p:nvSpPr>
        <p:spPr>
          <a:xfrm>
            <a:off x="1007110" y="1798320"/>
            <a:ext cx="4980940" cy="380873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光照系统实验要求：</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 观察流程图、思维导图，判断程序具有什么功能。</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2. 实验器材有网关节点、风扇模块节点、RGB模块节点。</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3. 以小组的形式完成实验。</a:t>
            </a:r>
          </a:p>
        </p:txBody>
      </p:sp>
      <p:pic>
        <p:nvPicPr>
          <p:cNvPr id="26" name="图片 25" descr="PPT母版"/>
          <p:cNvPicPr>
            <a:picLocks noChangeAspect="1"/>
          </p:cNvPicPr>
          <p:nvPr/>
        </p:nvPicPr>
        <p:blipFill>
          <a:blip r:embed="rId2"/>
          <a:stretch>
            <a:fillRect/>
          </a:stretch>
        </p:blipFill>
        <p:spPr>
          <a:xfrm>
            <a:off x="841375" y="5379720"/>
            <a:ext cx="2104390" cy="595630"/>
          </a:xfrm>
          <a:prstGeom prst="rect">
            <a:avLst/>
          </a:prstGeom>
        </p:spPr>
      </p:pic>
      <p:pic>
        <p:nvPicPr>
          <p:cNvPr id="6" name="ECB019B1-382A-4266-B25C-5B523AA43C14-1" descr="qt_temp"/>
          <p:cNvPicPr>
            <a:picLocks noChangeAspect="1"/>
          </p:cNvPicPr>
          <p:nvPr/>
        </p:nvPicPr>
        <p:blipFill>
          <a:blip r:embed="rId3"/>
          <a:srcRect l="6308" t="4602" r="6686" b="6565"/>
          <a:stretch>
            <a:fillRect/>
          </a:stretch>
        </p:blipFill>
        <p:spPr>
          <a:xfrm>
            <a:off x="6971030" y="320675"/>
            <a:ext cx="2907030" cy="62160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2" presetClass="entr" presetSubtype="4"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 calcmode="lin" valueType="num">
                                      <p:cBhvr additive="base">
                                        <p:cTn id="10" dur="500" fill="hold"/>
                                        <p:tgtEl>
                                          <p:spTgt spid="26"/>
                                        </p:tgtEl>
                                        <p:attrNameLst>
                                          <p:attrName>ppt_x</p:attrName>
                                        </p:attrNameLst>
                                      </p:cBhvr>
                                      <p:tavLst>
                                        <p:tav tm="0">
                                          <p:val>
                                            <p:strVal val="#ppt_x"/>
                                          </p:val>
                                        </p:tav>
                                        <p:tav tm="100000">
                                          <p:val>
                                            <p:strVal val="#ppt_x"/>
                                          </p:val>
                                        </p:tav>
                                      </p:tavLst>
                                    </p:anim>
                                    <p:anim calcmode="lin" valueType="num">
                                      <p:cBhvr additive="base">
                                        <p:cTn id="11" dur="500" fill="hold"/>
                                        <p:tgtEl>
                                          <p:spTgt spid="26"/>
                                        </p:tgtEl>
                                        <p:attrNameLst>
                                          <p:attrName>ppt_y</p:attrName>
                                        </p:attrNameLst>
                                      </p:cBhvr>
                                      <p:tavLst>
                                        <p:tav tm="0">
                                          <p:val>
                                            <p:strVal val="1+#ppt_h/2"/>
                                          </p:val>
                                        </p:tav>
                                        <p:tav tm="100000">
                                          <p:val>
                                            <p:strVal val="#ppt_y"/>
                                          </p:val>
                                        </p:tav>
                                      </p:tavLst>
                                    </p:anim>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5"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p>
        </p:txBody>
      </p:sp>
      <p:pic>
        <p:nvPicPr>
          <p:cNvPr id="2" name="C9F754DE-2CAD-44b6-B708-469DEB6407EB-2" descr="qt_temp"/>
          <p:cNvPicPr>
            <a:picLocks noChangeAspect="1"/>
          </p:cNvPicPr>
          <p:nvPr/>
        </p:nvPicPr>
        <p:blipFill>
          <a:blip r:embed="rId2"/>
          <a:stretch>
            <a:fillRect/>
          </a:stretch>
        </p:blipFill>
        <p:spPr>
          <a:xfrm>
            <a:off x="1066800" y="2145030"/>
            <a:ext cx="10058400" cy="2567940"/>
          </a:xfrm>
          <a:prstGeom prst="rect">
            <a:avLst/>
          </a:prstGeom>
        </p:spPr>
      </p:pic>
      <p:sp>
        <p:nvSpPr>
          <p:cNvPr id="6" name="文本框 5"/>
          <p:cNvSpPr txBox="1"/>
          <p:nvPr/>
        </p:nvSpPr>
        <p:spPr>
          <a:xfrm>
            <a:off x="5466715" y="4864735"/>
            <a:ext cx="1685925" cy="368300"/>
          </a:xfrm>
          <a:prstGeom prst="rect">
            <a:avLst/>
          </a:prstGeom>
          <a:noFill/>
        </p:spPr>
        <p:txBody>
          <a:bodyPr wrap="square" rtlCol="0">
            <a:spAutoFit/>
          </a:bodyPr>
          <a:lstStyle/>
          <a:p>
            <a:r>
              <a:rPr lang="zh-CN" altLang="en-US">
                <a:latin typeface="思源黑体 CN Light" panose="020B0300000000000000" charset="-122"/>
                <a:ea typeface="思源黑体 CN Light" panose="020B0300000000000000" charset="-122"/>
              </a:rPr>
              <a:t>思维导图</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6" grpId="0"/>
      <p:bldP spid="6"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p>
        </p:txBody>
      </p:sp>
      <p:sp>
        <p:nvSpPr>
          <p:cNvPr id="8" name="矩形 7"/>
          <p:cNvSpPr/>
          <p:nvPr/>
        </p:nvSpPr>
        <p:spPr>
          <a:xfrm>
            <a:off x="996950" y="1475105"/>
            <a:ext cx="5207635" cy="501523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buAutoNum type="arabicPeriod"/>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以小组的形式讨论 5分钟，确定程序的功能，而非盲目开始。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lvl="0" indent="508000" algn="l" fontAlgn="auto">
              <a:lnSpc>
                <a:spcPct val="150000"/>
              </a:lnSpc>
              <a:spcBef>
                <a:spcPts val="1000"/>
              </a:spcBef>
              <a:buClrTx/>
              <a:buSzTx/>
              <a:buFontTx/>
              <a:buAutoNum type="arabicPeriod"/>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胆大心细，碰见程序出错，需要镇定，查看错误提示，根据错误提示查找正确答案。</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buAutoNum type="arabicPeriod"/>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注意标点符号等中英文状态，需要使用英文状态的标点符号输入。</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buAutoNum type="arabicPeriod"/>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注意风扇和RGB灯的控制命令。</a:t>
            </a:r>
          </a:p>
          <a:p>
            <a:pPr indent="508000" algn="l" fontAlgn="auto">
              <a:lnSpc>
                <a:spcPct val="150000"/>
              </a:lnSpc>
              <a:spcBef>
                <a:spcPts val="1000"/>
              </a:spcBef>
              <a:buClrTx/>
              <a:buSzTx/>
              <a:buFontTx/>
              <a:buAutoNum type="arabicPeriod"/>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If、elif、else的判断语句的使用</a:t>
            </a:r>
            <a:r>
              <a:rPr lang="zh-CN" altLang="en-US" sz="2000" dirty="0">
                <a:sym typeface="+mn-ea"/>
              </a:rPr>
              <a:t>。</a:t>
            </a:r>
            <a:endParaRPr lang="zh-CN" altLang="en-US" sz="2000" dirty="0"/>
          </a:p>
          <a:p>
            <a:pPr indent="508000" algn="l" fontAlgn="auto">
              <a:lnSpc>
                <a:spcPct val="150000"/>
              </a:lnSpc>
              <a:buClrTx/>
              <a:buSzTx/>
              <a:buFontTx/>
              <a:extLst>
                <a:ext uri="{35155182-B16C-46BC-9424-99874614C6A1}">
                  <wpsdc:indentchars xmlns:wpsdc="http://www.wps.cn/officeDocument/2017/drawingmlCustomData" xmlns=""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9" name="图片 8" descr="battle-board-game-challenge-chess-209640"/>
          <p:cNvPicPr>
            <a:picLocks noChangeAspect="1"/>
          </p:cNvPicPr>
          <p:nvPr/>
        </p:nvPicPr>
        <p:blipFill>
          <a:blip r:embed="rId2"/>
          <a:stretch>
            <a:fillRect/>
          </a:stretch>
        </p:blipFill>
        <p:spPr>
          <a:xfrm>
            <a:off x="6971030" y="2279650"/>
            <a:ext cx="4064000" cy="2730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8"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6000" y="1475105"/>
            <a:ext cx="10160000" cy="206692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最后再展示编程示例，让完成了的学生看看自己编写的程序和老师编写的程序有什么区别，让没完成的学生看看自己哪里编写漏了或者错了，进行修改。</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编程示例：</a:t>
            </a:r>
          </a:p>
        </p:txBody>
      </p:sp>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通过</a:t>
            </a:r>
            <a:r>
              <a:rPr lang="en-US" altLang="zh-CN" sz="2400">
                <a:solidFill>
                  <a:srgbClr val="1F3964"/>
                </a:solidFill>
                <a:latin typeface="思源黑体 CN Normal" panose="020B0400000000000000" charset="-122"/>
                <a:ea typeface="思源黑体 CN Normal" panose="020B0400000000000000" charset="-122"/>
                <a:sym typeface="+mn-ea"/>
              </a:rPr>
              <a:t>P</a:t>
            </a:r>
            <a:r>
              <a:rPr lang="zh-CN" altLang="en-US" sz="2400">
                <a:solidFill>
                  <a:srgbClr val="1F3964"/>
                </a:solidFill>
                <a:latin typeface="思源黑体 CN Normal" panose="020B0400000000000000" charset="-122"/>
                <a:ea typeface="思源黑体 CN Normal" panose="020B0400000000000000" charset="-122"/>
                <a:sym typeface="+mn-ea"/>
              </a:rPr>
              <a:t>ython实现控制风扇</a:t>
            </a:r>
          </a:p>
        </p:txBody>
      </p:sp>
      <p:pic>
        <p:nvPicPr>
          <p:cNvPr id="3" name="图片 2">
            <a:extLst>
              <a:ext uri="{FF2B5EF4-FFF2-40B4-BE49-F238E27FC236}">
                <a16:creationId xmlns:a16="http://schemas.microsoft.com/office/drawing/2014/main" id="{77A4EAD5-DE34-417A-B285-7166480E97AA}"/>
              </a:ext>
            </a:extLst>
          </p:cNvPr>
          <p:cNvPicPr>
            <a:picLocks noChangeAspect="1"/>
          </p:cNvPicPr>
          <p:nvPr/>
        </p:nvPicPr>
        <p:blipFill>
          <a:blip r:embed="rId2"/>
          <a:stretch>
            <a:fillRect/>
          </a:stretch>
        </p:blipFill>
        <p:spPr>
          <a:xfrm>
            <a:off x="4281426" y="3542030"/>
            <a:ext cx="3629147" cy="29810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6000" y="1475105"/>
            <a:ext cx="10160000" cy="206692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fontAlgn="auto">
              <a:lnSpc>
                <a:spcPct val="150000"/>
              </a:lnSpc>
              <a:spcBef>
                <a:spcPts val="1000"/>
              </a:spcBef>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这节课我们了解了关于农业中光照的作用以及如何实现光照系统，但是今天我们了解的知识和实现的系统都是非常简单的，感兴趣的同学可以尝试自己在网络上探索更多光照对于农业的作用，或者尝试给光照系统更加更多功能，比如定时开关的功能。</a:t>
            </a:r>
          </a:p>
        </p:txBody>
      </p:sp>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总结</a:t>
            </a:r>
          </a:p>
        </p:txBody>
      </p:sp>
      <p:pic>
        <p:nvPicPr>
          <p:cNvPr id="3" name="图片 2" descr="C:\Users\lansenboy\Pictures\Camera Roll\close-up-of-human-hand-327533.jpgclose-up-of-human-hand-327533"/>
          <p:cNvPicPr>
            <a:picLocks noChangeAspect="1"/>
          </p:cNvPicPr>
          <p:nvPr/>
        </p:nvPicPr>
        <p:blipFill>
          <a:blip r:embed="rId2"/>
          <a:srcRect/>
          <a:stretch>
            <a:fillRect/>
          </a:stretch>
        </p:blipFill>
        <p:spPr>
          <a:xfrm>
            <a:off x="4064635" y="3846513"/>
            <a:ext cx="4062730" cy="25387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6950" y="2326640"/>
            <a:ext cx="5732780" cy="299085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marL="0" indent="508000" algn="l" fontAlgn="auto">
              <a:lnSpc>
                <a:spcPct val="150000"/>
              </a:lnSpc>
              <a:buClrTx/>
              <a:buSzTx/>
              <a:buFontTx/>
              <a:buNone/>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同学们还记得我们之前学习过农业中哪些环境因素对于农作物的种植非常重要的吗？</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0" indent="508000" algn="l" fontAlgn="auto">
              <a:lnSpc>
                <a:spcPct val="150000"/>
              </a:lnSpc>
              <a:buClrTx/>
              <a:buSzTx/>
              <a:buFontTx/>
              <a:buNone/>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那么除了温度、通风之外，同学们觉得还有哪些环境因素对于农业来说非常重要呢？</a:t>
            </a:r>
          </a:p>
        </p:txBody>
      </p:sp>
      <p:sp>
        <p:nvSpPr>
          <p:cNvPr id="6" name="文本框 5"/>
          <p:cNvSpPr txBox="1"/>
          <p:nvPr/>
        </p:nvSpPr>
        <p:spPr>
          <a:xfrm>
            <a:off x="996950" y="1712595"/>
            <a:ext cx="1097280" cy="460375"/>
          </a:xfrm>
          <a:prstGeom prst="rect">
            <a:avLst/>
          </a:prstGeom>
          <a:noFill/>
        </p:spPr>
        <p:txBody>
          <a:bodyPr wrap="none" rtlCol="0">
            <a:spAutoFit/>
          </a:bodyPr>
          <a:lstStyle/>
          <a:p>
            <a:pPr algn="l"/>
            <a:r>
              <a:rPr lang="zh-CN" altLang="en-US" sz="2400">
                <a:solidFill>
                  <a:srgbClr val="1F3964"/>
                </a:solidFill>
                <a:latin typeface="思源黑体 CN Normal" panose="020B0400000000000000" charset="-122"/>
                <a:ea typeface="思源黑体 CN Normal" panose="020B0400000000000000" charset="-122"/>
              </a:rPr>
              <a:t>思考：</a:t>
            </a:r>
          </a:p>
        </p:txBody>
      </p:sp>
      <p:pic>
        <p:nvPicPr>
          <p:cNvPr id="3" name="图片 2" descr="C:\Users\lansenboy\Pictures\Camera Roll\wind-grass-beach-sea-7763.jpgwind-grass-beach-sea-7763"/>
          <p:cNvPicPr>
            <a:picLocks noChangeAspect="1"/>
          </p:cNvPicPr>
          <p:nvPr/>
        </p:nvPicPr>
        <p:blipFill>
          <a:blip r:embed="rId2"/>
          <a:srcRect/>
          <a:stretch>
            <a:fillRect/>
          </a:stretch>
        </p:blipFill>
        <p:spPr>
          <a:xfrm>
            <a:off x="7663180" y="1390015"/>
            <a:ext cx="3570605" cy="2376805"/>
          </a:xfrm>
          <a:prstGeom prst="rect">
            <a:avLst/>
          </a:prstGeom>
        </p:spPr>
      </p:pic>
      <p:pic>
        <p:nvPicPr>
          <p:cNvPr id="7" name="图片 6" descr="C:\Users\lansenboy\Pictures\Camera Roll\photo-of-man-standing-surrounded-by-green-leaf-plants-1084540 (1).jpgphoto-of-man-standing-surrounded-by-green-leaf-plants-1084540 (1)"/>
          <p:cNvPicPr>
            <a:picLocks noChangeAspect="1"/>
          </p:cNvPicPr>
          <p:nvPr/>
        </p:nvPicPr>
        <p:blipFill>
          <a:blip r:embed="rId3"/>
          <a:srcRect/>
          <a:stretch>
            <a:fillRect/>
          </a:stretch>
        </p:blipFill>
        <p:spPr>
          <a:xfrm>
            <a:off x="7663180" y="3824605"/>
            <a:ext cx="3570605" cy="23761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课后实验&amp;思考</a:t>
            </a:r>
          </a:p>
        </p:txBody>
      </p:sp>
      <p:sp>
        <p:nvSpPr>
          <p:cNvPr id="4" name="矩形 3"/>
          <p:cNvSpPr/>
          <p:nvPr/>
        </p:nvSpPr>
        <p:spPr>
          <a:xfrm>
            <a:off x="1016635" y="1515745"/>
            <a:ext cx="10160000" cy="230759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1.和朋友分享今天学习的关于农业光照系统的知识。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2.尝试自己探索更多关于农业光照系统的知识。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3.尝试给自己编写的光照系统增加定时开关的功能。</a:t>
            </a:r>
          </a:p>
        </p:txBody>
      </p:sp>
      <p:pic>
        <p:nvPicPr>
          <p:cNvPr id="3" name="图片 2" descr="20190621小学版人物集合-小飞_26"/>
          <p:cNvPicPr>
            <a:picLocks noChangeAspect="1"/>
          </p:cNvPicPr>
          <p:nvPr/>
        </p:nvPicPr>
        <p:blipFill>
          <a:blip r:embed="rId2"/>
          <a:stretch>
            <a:fillRect/>
          </a:stretch>
        </p:blipFill>
        <p:spPr>
          <a:xfrm>
            <a:off x="5486083" y="4382770"/>
            <a:ext cx="1219835" cy="16922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54020" y="3014345"/>
            <a:ext cx="6283960" cy="829945"/>
          </a:xfrm>
          <a:prstGeom prst="rect">
            <a:avLst/>
          </a:prstGeom>
          <a:noFill/>
        </p:spPr>
        <p:txBody>
          <a:bodyPr wrap="square" rtlCol="0">
            <a:spAutoFit/>
          </a:bodyPr>
          <a:lstStyle/>
          <a:p>
            <a:pPr algn="ctr"/>
            <a:r>
              <a:rPr lang="zh-CN" altLang="en-US" sz="4800">
                <a:solidFill>
                  <a:srgbClr val="157CD3"/>
                </a:solidFill>
                <a:latin typeface="思源黑体 CN Bold" panose="020B0800000000000000" charset="-122"/>
                <a:ea typeface="思源黑体 CN Bold" panose="020B0800000000000000" charset="-122"/>
              </a:rPr>
              <a:t>感谢您的聆听</a:t>
            </a:r>
          </a:p>
        </p:txBody>
      </p:sp>
      <p:pic>
        <p:nvPicPr>
          <p:cNvPr id="2" name="图片 1" descr="第二章-第二节"/>
          <p:cNvPicPr>
            <a:picLocks noChangeAspect="1"/>
          </p:cNvPicPr>
          <p:nvPr/>
        </p:nvPicPr>
        <p:blipFill>
          <a:blip r:embed="rId2"/>
          <a:stretch>
            <a:fillRect/>
          </a:stretch>
        </p:blipFill>
        <p:spPr>
          <a:xfrm>
            <a:off x="4665980" y="3551555"/>
            <a:ext cx="3169285" cy="3306445"/>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6950" y="2254250"/>
            <a:ext cx="4980940" cy="157416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marL="0" indent="508000" algn="l" fontAlgn="auto">
              <a:lnSpc>
                <a:spcPct val="150000"/>
              </a:lnSpc>
              <a:buClrTx/>
              <a:buSzTx/>
              <a:buFontTx/>
              <a:buNone/>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今天我们就来了解一下光照对于农业的影响吧！</a:t>
            </a:r>
          </a:p>
        </p:txBody>
      </p:sp>
      <p:sp>
        <p:nvSpPr>
          <p:cNvPr id="6" name="文本框 5"/>
          <p:cNvSpPr txBox="1"/>
          <p:nvPr/>
        </p:nvSpPr>
        <p:spPr>
          <a:xfrm>
            <a:off x="996950" y="1249045"/>
            <a:ext cx="5974080" cy="460375"/>
          </a:xfrm>
          <a:prstGeom prst="rect">
            <a:avLst/>
          </a:prstGeom>
          <a:noFill/>
        </p:spPr>
        <p:txBody>
          <a:bodyPr wrap="square" rtlCol="0">
            <a:spAutoFit/>
          </a:bodyPr>
          <a:lstStyle/>
          <a:p>
            <a:pPr algn="l"/>
            <a:r>
              <a:rPr lang="zh-CN" altLang="en-US" sz="2400">
                <a:solidFill>
                  <a:srgbClr val="1F3964"/>
                </a:solidFill>
                <a:latin typeface="思源黑体 CN Normal" panose="020B0400000000000000" charset="-122"/>
                <a:ea typeface="思源黑体 CN Normal" panose="020B0400000000000000" charset="-122"/>
                <a:sym typeface="+mn-ea"/>
              </a:rPr>
              <a:t>引入：</a:t>
            </a:r>
            <a:endParaRPr lang="zh-CN" altLang="en-US" sz="2400">
              <a:solidFill>
                <a:srgbClr val="1F3964"/>
              </a:solidFill>
              <a:latin typeface="思源黑体 CN Normal" panose="020B0400000000000000" charset="-122"/>
              <a:ea typeface="思源黑体 CN Normal" panose="020B0400000000000000" charset="-122"/>
            </a:endParaRPr>
          </a:p>
        </p:txBody>
      </p:sp>
      <p:pic>
        <p:nvPicPr>
          <p:cNvPr id="5" name="图片 4" descr="photography-of-yellow-hibiscus-under-sunlight-666839"/>
          <p:cNvPicPr>
            <a:picLocks noChangeAspect="1"/>
          </p:cNvPicPr>
          <p:nvPr/>
        </p:nvPicPr>
        <p:blipFill>
          <a:blip r:embed="rId2"/>
          <a:stretch>
            <a:fillRect/>
          </a:stretch>
        </p:blipFill>
        <p:spPr>
          <a:xfrm>
            <a:off x="6603365" y="1709420"/>
            <a:ext cx="4353560" cy="28981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62530" y="3014345"/>
            <a:ext cx="7113270" cy="829945"/>
          </a:xfrm>
          <a:prstGeom prst="rect">
            <a:avLst/>
          </a:prstGeom>
          <a:noFill/>
        </p:spPr>
        <p:txBody>
          <a:bodyPr wrap="square" rtlCol="0">
            <a:spAutoFit/>
          </a:bodyPr>
          <a:lstStyle/>
          <a:p>
            <a:pPr algn="ctr"/>
            <a:r>
              <a:rPr lang="zh-CN" altLang="en-US" sz="4800">
                <a:solidFill>
                  <a:schemeClr val="bg1"/>
                </a:solidFill>
                <a:latin typeface="思源黑体 CN Bold" panose="020B0800000000000000" charset="-122"/>
                <a:ea typeface="思源黑体 CN Bold" panose="020B0800000000000000" charset="-122"/>
              </a:rPr>
              <a:t>一、光照对农作物的影响</a:t>
            </a:r>
            <a:endParaRPr lang="en-US" altLang="zh-CN" sz="4800">
              <a:solidFill>
                <a:schemeClr val="bg1"/>
              </a:solidFill>
              <a:latin typeface="思源黑体 CN Bold" panose="020B0800000000000000" charset="-122"/>
              <a:ea typeface="思源黑体 CN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光合作用</a:t>
            </a:r>
          </a:p>
        </p:txBody>
      </p:sp>
      <p:sp>
        <p:nvSpPr>
          <p:cNvPr id="4" name="矩形 3"/>
          <p:cNvSpPr/>
          <p:nvPr/>
        </p:nvSpPr>
        <p:spPr>
          <a:xfrm>
            <a:off x="1007110" y="1798320"/>
            <a:ext cx="4980940" cy="380873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农作物的生长依赖光合作用。通过光合作用，绿色农作物将水和CO2合成有机物，为农作物的生长发育提供食物，并储存有机物在农作物生长发育过程中各种代谢过程所需能量。</a:t>
            </a:r>
          </a:p>
        </p:txBody>
      </p:sp>
      <p:pic>
        <p:nvPicPr>
          <p:cNvPr id="26" name="图片 25" descr="PPT母版"/>
          <p:cNvPicPr>
            <a:picLocks noChangeAspect="1"/>
          </p:cNvPicPr>
          <p:nvPr/>
        </p:nvPicPr>
        <p:blipFill>
          <a:blip r:embed="rId2"/>
          <a:stretch>
            <a:fillRect/>
          </a:stretch>
        </p:blipFill>
        <p:spPr>
          <a:xfrm>
            <a:off x="841375" y="5379720"/>
            <a:ext cx="2104390" cy="595630"/>
          </a:xfrm>
          <a:prstGeom prst="rect">
            <a:avLst/>
          </a:prstGeom>
        </p:spPr>
      </p:pic>
      <p:pic>
        <p:nvPicPr>
          <p:cNvPr id="2" name="图片 1" descr="C:\Users\lansenboy\Pictures\Camera Roll\b98400b67c8c291af51c9d1507d78b97.jpgb98400b67c8c291af51c9d1507d78b97"/>
          <p:cNvPicPr>
            <a:picLocks noChangeAspect="1"/>
          </p:cNvPicPr>
          <p:nvPr/>
        </p:nvPicPr>
        <p:blipFill>
          <a:blip r:embed="rId3"/>
          <a:srcRect/>
          <a:stretch>
            <a:fillRect/>
          </a:stretch>
        </p:blipFill>
        <p:spPr>
          <a:xfrm>
            <a:off x="6854825" y="1218565"/>
            <a:ext cx="4461510" cy="48634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000"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ppt_x"/>
                                          </p:val>
                                        </p:tav>
                                        <p:tav tm="100000">
                                          <p:val>
                                            <p:strVal val="#ppt_x"/>
                                          </p:val>
                                        </p:tav>
                                      </p:tavLst>
                                    </p:anim>
                                    <p:anim calcmode="lin" valueType="num">
                                      <p:cBhvr additive="base">
                                        <p:cTn id="17" dur="500" fill="hold"/>
                                        <p:tgtEl>
                                          <p:spTgt spid="26"/>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2" presetClass="entr" presetSubtype="4"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光照不足对于农作物的影响</a:t>
            </a:r>
          </a:p>
        </p:txBody>
      </p:sp>
      <p:sp>
        <p:nvSpPr>
          <p:cNvPr id="3" name="矩形 2"/>
          <p:cNvSpPr/>
          <p:nvPr/>
        </p:nvSpPr>
        <p:spPr>
          <a:xfrm>
            <a:off x="1016000" y="1475105"/>
            <a:ext cx="10160000" cy="158115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光照不足时，农作物叶绿素的形成受到阻碍，继而影响光合作用，导致植株细弱、黄化、落叶、落花。温室和保护地栽培的农作物，更容易因光照不足，发生黄化现象。</a:t>
            </a:r>
          </a:p>
        </p:txBody>
      </p:sp>
      <p:pic>
        <p:nvPicPr>
          <p:cNvPr id="4" name="图片 3" descr="e67ec584b556fb66906e4f5bc2a428e2"/>
          <p:cNvPicPr>
            <a:picLocks noChangeAspect="1"/>
          </p:cNvPicPr>
          <p:nvPr/>
        </p:nvPicPr>
        <p:blipFill>
          <a:blip r:embed="rId2"/>
          <a:stretch>
            <a:fillRect/>
          </a:stretch>
        </p:blipFill>
        <p:spPr>
          <a:xfrm>
            <a:off x="1797685" y="3248660"/>
            <a:ext cx="3358515" cy="2929255"/>
          </a:xfrm>
          <a:prstGeom prst="rect">
            <a:avLst/>
          </a:prstGeom>
        </p:spPr>
      </p:pic>
      <p:pic>
        <p:nvPicPr>
          <p:cNvPr id="5" name="图片 4" descr="b2762b485cedccbc171d092c55b14393"/>
          <p:cNvPicPr>
            <a:picLocks noChangeAspect="1"/>
          </p:cNvPicPr>
          <p:nvPr/>
        </p:nvPicPr>
        <p:blipFill>
          <a:blip r:embed="rId3"/>
          <a:stretch>
            <a:fillRect/>
          </a:stretch>
        </p:blipFill>
        <p:spPr>
          <a:xfrm>
            <a:off x="5812790" y="3248660"/>
            <a:ext cx="4393565" cy="2929255"/>
          </a:xfrm>
          <a:prstGeom prst="rect">
            <a:avLst/>
          </a:prstGeom>
        </p:spPr>
      </p:pic>
      <p:sp>
        <p:nvSpPr>
          <p:cNvPr id="7" name="文本框 6"/>
          <p:cNvSpPr txBox="1"/>
          <p:nvPr/>
        </p:nvSpPr>
        <p:spPr>
          <a:xfrm>
            <a:off x="5261293" y="6177915"/>
            <a:ext cx="1669415" cy="368300"/>
          </a:xfrm>
          <a:prstGeom prst="rect">
            <a:avLst/>
          </a:prstGeom>
          <a:noFill/>
        </p:spPr>
        <p:txBody>
          <a:bodyPr wrap="square" rtlCol="0">
            <a:spAutoFit/>
          </a:bodyPr>
          <a:lstStyle/>
          <a:p>
            <a:r>
              <a:rPr lang="zh-CN" altLang="en-US">
                <a:latin typeface="思源黑体 CN Light" panose="020B0300000000000000" charset="-122"/>
                <a:ea typeface="思源黑体 CN Light" panose="020B0300000000000000" charset="-122"/>
              </a:rPr>
              <a:t>植物黄化现象</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P spid="7" grpId="0"/>
      <p:bldP spid="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光照不足对于农作物的影响</a:t>
            </a:r>
          </a:p>
        </p:txBody>
      </p:sp>
      <p:sp>
        <p:nvSpPr>
          <p:cNvPr id="3" name="矩形 2"/>
          <p:cNvSpPr/>
          <p:nvPr/>
        </p:nvSpPr>
        <p:spPr>
          <a:xfrm>
            <a:off x="1016000" y="1475105"/>
            <a:ext cx="10160000" cy="200279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如在长期弱光下，瓜类和茄果类蔬菜菜株瘦弱，叶片变黄、变薄、变软，茎蔓徒长，常引起大量落花、落果。弱光引起农作物营养生长加快，形态上一般表现在农作物叶片变大，枝梢变短、变细，茎长增加，节间变短。</a:t>
            </a:r>
          </a:p>
        </p:txBody>
      </p:sp>
      <p:sp>
        <p:nvSpPr>
          <p:cNvPr id="2" name="文本框 1"/>
          <p:cNvSpPr txBox="1"/>
          <p:nvPr/>
        </p:nvSpPr>
        <p:spPr>
          <a:xfrm>
            <a:off x="4904740" y="6245225"/>
            <a:ext cx="2382520" cy="368300"/>
          </a:xfrm>
          <a:prstGeom prst="rect">
            <a:avLst/>
          </a:prstGeom>
          <a:noFill/>
        </p:spPr>
        <p:txBody>
          <a:bodyPr wrap="square" rtlCol="0">
            <a:spAutoFit/>
          </a:bodyPr>
          <a:lstStyle/>
          <a:p>
            <a:r>
              <a:rPr lang="zh-CN" altLang="en-US">
                <a:latin typeface="思源黑体 CN Light" panose="020B0300000000000000" charset="-122"/>
                <a:ea typeface="思源黑体 CN Light" panose="020B0300000000000000" charset="-122"/>
              </a:rPr>
              <a:t>光照不足，不结果</a:t>
            </a:r>
          </a:p>
        </p:txBody>
      </p:sp>
      <p:pic>
        <p:nvPicPr>
          <p:cNvPr id="5" name="图片 4" descr="20170627161106517"/>
          <p:cNvPicPr>
            <a:picLocks noChangeAspect="1"/>
          </p:cNvPicPr>
          <p:nvPr/>
        </p:nvPicPr>
        <p:blipFill>
          <a:blip r:embed="rId2"/>
          <a:stretch>
            <a:fillRect/>
          </a:stretch>
        </p:blipFill>
        <p:spPr>
          <a:xfrm>
            <a:off x="3949700" y="3583940"/>
            <a:ext cx="4292600" cy="26612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bldLvl="0" animBg="1"/>
      <p:bldP spid="3" grpId="1" animBg="1"/>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光照不足对于农作物的影响</a:t>
            </a:r>
          </a:p>
        </p:txBody>
      </p:sp>
      <p:sp>
        <p:nvSpPr>
          <p:cNvPr id="3" name="矩形 2"/>
          <p:cNvSpPr/>
          <p:nvPr/>
        </p:nvSpPr>
        <p:spPr>
          <a:xfrm>
            <a:off x="1016000" y="1475105"/>
            <a:ext cx="10160000" cy="334645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以桃树为例子：</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光照不足时，桃树枝叶加长、加粗，生长明显，但重量并不增加，干物质降低，即表现徒长。弱光抑制或阻止农作物的生长。</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光照不但对农作物花芽分化有不良影响，而且对开花、授粉、坐果和果实发育都有影响。桃树因光照不足，不仅开花晚，而且雌花败育率高，坐果率降低，果实发育中途停止，造成落果。</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bldLvl="0" animBg="1"/>
      <p:bldP spid="3"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ECB019B1-382A-4266-B25C-5B523AA43C14-1">
      <extobjdata type="ECB019B1-382A-4266-B25C-5B523AA43C14" data="ewogICAiRmlsZUlkIiA6ICI0ODk2NjcwNzI0OSIsCiAgICJJbWFnZSIgOiAiaVZCT1J3MEtHZ29BQUFBTlNVaEVVZ0FBQWFvQUFBTjhDQVlBQUFBSmQrN3RBQUFBQ1hCSVdYTUFBQXNUQUFBTEV3RUFtcHdZQUFBZ0FFbEVRVlI0bk96ZGVWeFU1ZjRIOE04WmxwVGNNdmZLc3JUeWFncG53T1dpaWFrM2pYQk5TOUxTcnZ1U29wWkxtdmRtWnJoak56VlRLOXl1bXFabVNLSWxLU25LRENwbHZ4TGNyb3E1QWdMakFEUFA3dytkeVpFQkI1amhuR0UrNzllcjEyV2U4OHlaNzhEYytYak8rWjV6QUNJaUlpSWlJaUlpSWlJaUlpSWlJaUlpSWlJaUlpSWlJaUlpSWlJaUlpSWlJaUlpSWlJaUlpSWlJaUlpSWlJaUlpSWlJaUlpSWlJaUlpSWlJaUlpSWlJaUlpSWlJaUlpSWlJaUlpSWlJaUlpSWlJaUlpSWlJaUlpSWlJaUlpSWlJaUlpSWlJaUlpSWlJaUlpSWlJaUlpSWlJaUlpSWlJaUlpSWlJaUlpSWlJaUlpSWlJaUlpSWlJaUlpSWlJaUlpSWlJaUlpSWlJaUlpSWlJaTFaS1VMb0NJbkt0MTY5YlY4dlB6K3dCNEhrQWdnSG9BSGdMZ3BXaGg2bUVDY0FQQUpRQkpBSDd5OGZIWmtwaVltS1ZzV1ZRVUJoVlJCZEc2ZGV1NmVYbDVNeVZKZWhPQW45TDF1SmxjSWNSWHZyNisvMDVNVFB4VDZXTElGb09LcUFMUWFyWGhRb2pQQUZTUkpBbHQyclRCODg4L2orYk5tNk5ldlhxb1ZxMGF2TDI5bFM1VEZRb0tDcENWbFlWTGx5N2hsMTkrd1U4Ly9ZUkRodzVCQ0FFQTJaSWtEZGZwZE91VnJwUCt3cUFpY20rU0xNdnZBL2dYQUx6ODhzc1lNV0lFNnRldnIyeFZiaVk5UFIzTGx5L0h6cDA3QVFDU0pNM1U2WFN6QUFobEt5T0FRVVhrdHBvMWErYjd3QU1QckFJdzRJRUhIaEFmZi95eDlQenp6eXRkbGx2NzZhZWZNR1hLRkdFMEdpVUFhNHhHNDVCZmYvMDFUK202UEIwUHJoSzVxY2NlZTJ3K2dHRVBQL3d3bGkxYkpnVUdCaXBka3R0Ny9QSEg4ZmUvLzEyS2o0K0h3V0JvNmUzdFhTVTlQZjE3cGV2eWROeWlJbkpEQVFFQjNTVkoybDZqUmcyeFpzMGFxVUdEQmtxWFZLRmN2SGdSQXdjT0ZCa1pHUktBN25xOS9sdWxhL0prM0tJaWNqTkJRVUdQQ1NHK0IxQjU3dHk1VXJObXpaUXVxY0twV3JVcUdqZHVMTzNhdFFzQXVqNzY2S1ByTDE2OHlQWjFoV2lVTG9DSVNzWmtNaTBEOE5DQUFRTVFIQnlzZERrVlZuQndNRjUvL1hVQWVPak83NXdVd2wxL1JHN0UzOTgvU0tQUkhHN1lzQ0UyYnR3SVgxOWZwVXVxMFBMeTh2RHFxNi9pM0xsekVFSUVKU2NuSnlsZGt5ZmlGaFdSRzlGb05OTUJZTkNnUVF5cGN1RHI2NHMzMzN3VHdGKy9leXAvM0tJaWNoUCsvdjcrR28wbXVXN2R1dGkrZlR0OGZIeVVMc2tqNU9mbm8zdjM3cmg4K1RLRUVQN0p5Y25IbEs3SjAzQ0xpc2hOYURTYXNRQXdZTUFBaGxRNTh2SHh3WUFCQXdBQWtpUzlyWEE1SG9sQlJlUUdRa0pDdkFIMDBHZzBlUG5sbDVVdXgrT0VoWVZCbzlFQVFQZStmZnV5VzdxY01haUkzRUJtWnViZkFUenM3KytQYXRXcUtWMk94NmxXclJwYXRtd0pBTFhTMHRMK3JuUTlub1pCUmVRR0pFbnFDUUM4UkpKeUxMOTd5OStDeWcrRGlzZzloQUVNS2lWWmZ2ZENpTzRLbCtKeEdGUkVLdWZ2NzE4RFFPT2FOV3ZpOGNjZlY3b2NqL1g0NDQvam9ZY2VBb0RHV3EyMnV0TDFlQklHRlpIS2VYbDVOUWVBSjU5OFV1bFNQSm9rU2RhL2dTUkp6UlV1eDZNd3FJalVyd1VBUFBYVVUwclg0ZkVzZndNaFJBdUZTL0VvRENvaTlYc09xRGhiVkNhVENUTm56b1RaYkxZWno4M054Yi8rOVM4WWpVYUZLcnMvUzFDWnplYm5GQzdGby9EZTFFUXFKNFJvQWtCMXg2ZTJiZHVHV2JObU9UeGZwOU1CQUM1ZHVvVEV4RVRMZVVsV2E5ZXVoZEZveEFNUFBPRFVPcDJwWWNPR0FBQkprcG9vWElwSFlWQVJxVjhOQUtvN2Y2cEhqeDRJQ3dzREFMUnExUXJ4OGZHb1hMbXlkYm05TVFENDMvLytWMmpyOE9MRmkvanZmLytMdFd2WHdtdzJZOGlRSVpnN2R5NXExYXJsK2pkU0FuZjlEV29vV1llbllWQVJxVjkxQUhqd3dRZVZyc09HSkVudzh2cnJJZzBhamNibXNiMnh3WU1INDhTSkU1QWtDZTNhdFlQQllNQ1JJMGZ3d1FjZllNQ0FBYkRjQUxKSGp4NllQMzgrUHY3NDQvSjVNdzY2NjIvQXJyOXl4S0FpVWo5VkJsVnBmUEhGRjVnNWN5WmF0MjZOTGwyNjRCLy8rQWZtenAyTEkwZU93R1F5NGNjZmY4VE5temVSazVPRHJLd3NIRHQyekhKRkNGVmdVQ21EUVVXa2ZoVW1xQURnOTk5L3gxdHZ2WVUvLy93VERSbzBRT2ZPbmRHa1NSTTgrdWlqcUZXckZtcldySW5xMWF0ang0NGRXTFZxRlpZc1dhSjB5VlpWcWxTeC9NaWdLa2NNS2lJcUZhMVdhL080ZmZ2MmhlYmNQVFpzMkRBTUhEZ1ExNjVkUThPR0RiRjM3MTQ4L2ZUVENBd01SR0JnWUtIbmR1dldEWjA2ZFhKKzRlUjJHRlJFNnBjSm9IWk9UbzZxYnBabzZlTEx5OHREMjdadGNmandZWnZqVVZxdEZ2djM3NGVmbjU5MTdOaXhZNmhhdFNxeXM3Tng4T0JCYTlocHRWclVxVlBIWnYwWkdSazRlUEJnT2J3VHgyVm5aMXQrekZTeURrL0RvQ0pTUDJ0UTNibUVqNnBjdVhJRjFhcFZLOVJJWVUvTGxpM3gwa3N2NGMwMzMwUjJkamJHang4UDRQYWRkSGZ0Mm1VenQyM2J0aTZwdHl4eWNuSXNQektveWhGUCtDVlN2MHpBNWt0U1ZRNGRPb1JtelpvNVBIL0lrQ0dvVjY4ZTh2THljUHIwYVJkVzVud01LbVV3cUlqVUx3TUFzckt5bEs2amtGT25UbUhac21YbzM3Ky93OC9adG0wYk1qSXlNR0xFQ0l3Y09SS25UcDF5WVlYT2RkZmZJRVBKT2p3TmQvMFJxWndrU1NlRkVKM09uajJMb0tBZ3BjdXgycjU5T3hZdVhJaGh3NFloT0RqWW9lZHMyTEFCbXpadHdtZWZmWVk2ZGVxZ1JZc1dlUExKSjVHZm40OGVQWHE0dU9LeU8zZnVIQUJBQ0hGUzRWSThDb09LU1AxU0FLaHV5Nk51M2JwWXZIZ3hBZ0lDN0M0Zk5td1lmSHg4Yk1hZWVPSUpyRnk1RWc4Ly9EQUE0RzkvK3h1QTI5MkJpeFl0c3BrYkVSSGhncXJMSmkwdERRQ2cwV2hTRkM3Rm8waEtGMEJFeGROcXRlMkVFUHNEQXdQeDJXZWZLVjJPUnhzMmJCaDBPaDAwR2syN3BLU2tCS1hyOFJROFJrV2tjaWFUNlJkQWZWdFVua1lJWWYwYkNDRitVYmdjajhLZ0lsSzVvMGVQWmdCSXZYNzlPczZlUGF0ME9SN3I3Tm16dUhIakJnQ2s2blE2ZHYyVkl3WVZrWHY0RmdCKyt1a25wZXZ3V0piZnZTUkpPeFF1eGVNd3FJamNnQkJpRzhDZ1VwTGxkMi81VzFENVlWQVJ1WUhxMWF2L0RPRHEwYU5IVlhrK1ZVVm51Wkk3Z0t0UFBmWFV6MHJYNDJrWVZFUnVZTisrZlFVQWRwak5adXpjdVZQcGNqek90OTkrQzdQWkRBQTdObS9lYkZLNkhrL0RvQ0p5RTJheitSUGc5aTNiOC9QemxTN0hZK1RsNVdIdDJyVUFBQ0dFZXU0NTRrRVlWRVJ1NHVqUm8wY0I3UGp6eno4UkV4T2pkRGtlSXlZbUJwY3ZYNFlrU2R1VGs1T1BLVjJQSjJKUUVia1JJY1FzQVBqeXl5K1JsNWVuZERrVlhsNWVIcjc2NmlzQWYvM3VxZnpkLzdyOFJLUWFseTVkdWxpL2Z2Mmd6TXpNcDQxR295cHZoVkdSUkVWRjRjQ0JBd0R3blY2dlg2QjBQWjZLVzFSRWJzYkx5MnNrZ0J0cjE2NUZRZ0t2NHVNcUNRa0pXTGR1SFFEY0tDZ29HS0YwUFo2TTEvb2pja095TEljQjJGR2pSZzJ4WnMwYXFVR0RCa3FYVktGY3ZIZ1JBd2NPRkJrWkdSS0E3bnE5L2x1bGEvSmszUFZINUliUzA5UC9xRisvZm8xYnQyNjEzYjE3TjdSYUxXclhycTEwV1JYQ2lSTW5NSHo0Y055NGNVTUNzRWl2MTMraWRFMmVqa0ZGNUtacTFxejVvN2UzOXhNR2c2RmxURXlNYU5La2lmVDQ0NDhyWFpaYisrbW5uL0QyMjIrTDdPeHNDY0FhbzlINDlwVXJWM2plbE1LNDY0L0l2VWxhclhhR0VPTGZBQkFhR29xUkkwZWlmdjM2U3RmbFZ0TFQwN0ZzMlRKODk5MTNBQUJKa3Q3WDZYUWZBaERLVmtZQWc0cW9RdEJxdGVGQ2lNOEFWSkVrQ1czYXRFSDc5dTN4M0hQUG9WNjllcWhXclJxOHZYbWZWQUFvS0NoQVZsWVdMbDI2aEpTVUZPemZ2eCtIRGgyQ0VBSUFzaVZKR3E3VDZkWXJYU2Y5aFVGRlZFRzBidDI2Ym41Ky92c0FCZ0h3VTdnY2Q1TUw0RXNmSDU4UEVoTVQvMVM2R0xMRm9DS3FZRnEzYmwwdFB6Ky9ENEQyQUFJQjFBTlFFendtYldFQ2NCM0FKUUJKQVBiNytQaHNTVXhNNU5WK2lZZzhtU3pMUXBabEh2T2hFdU1KdjBSRXBHb01LaUlpVWpVR0ZSRVJxUnFEaW9pSVZJMUJSVVJFcXNhZ0lpSWlWV05RRVJHUnFqR29pSWhJMVJoVVJFU2thcnlFRWhFNVhZc1dMUjcxOXZhZWZzL3c4RHYvKzluZGd3VUZCUjhlUDM3OGZQbFVSdTZJUVVWRVR0ZTNiMSt2MU5UVUM1SWsxUzF1bmhEaXo4YU5Heit5ZWZObTN2T0ppc1NMVkJLUjA1MDRjVUk4OHNnalQrSDJSWEdMczJidjNyMDd5Nk1tY2w4OFJrVkVMbUUybTdjNE1NMlJPZVRoR0ZSRTVCSWFqU1plQ0hHOW1DblhxbGV2SGw5dUJaSGJZbEFSa1V2b2RMcDhTWksyRnpObCs3NTkrd3JLclNCeVd3d3FJbklaU1pLSzNMV24wV2k0MjQ4Y3dxQWlJcGZKek16Y0E4RGVuWE96TWpJeTlwWjNQZVNlR0ZSRTVES3BxYWxHSVlTOXJyNXZVMU5UamVWZUVMa2xCaFVSdVZRUnUvKzQyNDhjeHFBaUlwZVNKQ2tXUU81ZFE3bVNKSDJ2VkQza2ZoaFVST1JTT3AwdUY4QXV5Mk5Ka21MdWpCRTVoRUZGUkM0bmhMRHU2blB3UkdBaUt3WVZFYm1jcjYvdmQ1YWYvZno4dml0dUxoRVJrU0prV2Y1V2x1VWRTdGRCN3NkYjZRS0l5R05za1NSSktGMEV1Ui9lNW9OSTVRSUNBaElsU1dxbGRCMzBGeUhFdnVUazVJNUsxK0VwZUl5S1NPVVlVdW9qU1ZLSTBqVjRFdTc2STNJVE9wMU82UklJZ0ZhclZib0VqOE10S2lJaVVqVUdGUkVScVJxRGlvaUlWSTFCUlVSRXFzYWdJaUlpVldOUUVSR1JxakdvaUloSTFSaFVSRVNrYWd3cUlpSlNOUVlWRVJHcEdvT0tpSWhValVGRlJFU3F4cUFpSWlKVlkxQVJFWkdxTWFpSWlFalZHRlJFUktScURDb2lJbEkxQmhVUkVha2FnNHFJRktmVDZXQTJtMTMrT2dVRkJTZ29LSEQ1NjVCek1haUlLcURNekV6azVlWFpqS1ducHlNbUpxYlk1NldrcEJRYSsvMzMzMkV3R0lwOFRtaG9LSXhHbzhPMW1jMW1aR1ZsMll3Tkd6WU10Mjdkc2htN2NlT0d3K3QwMU15Wk03RnExU3FucjVkY3kxdnBBb2pJK2Rhc1dZTnIxNjVoNXN5WjFyRURCdzRnSnllbjJPZU5HVE1HOGZIeE5tTXhNVEdvVktrU1JvNGNhZmM1R1JrWmtDUUpBTkMyYmRzaTF4MGVIbzZ4WThjaUlTRUJLMWFzd0twVnErRHI2MnQzYm14c0xKWXVYWW90VzdiQXg4ZW4ySnJ0eWN2TFE0OGVQUXFOR3d3R3hNWEZZZHUyYllXVzdkcTFxOFN2UStXRFFVVlVBWTBjT1JLalJvMUNiR3dzb3FLaUFBQlhyMTVGclZxMXNISGpScHU1UTRZTVFaOCtmV3pHM243N2JadzllOVptTERZMjF2cno5dTNiOGU2NzcrTGpqeitHMld5R1JxUEJva1dMc0hYclZ0U3ZYeDhBa0p1YmkvYnQyME9uMDltc3AzMzc5b2lOamNXc1diTXdhOWFzUXJVZlAzNGNrWkdSV0x4NGNhbEN5dUx5NWN2VzF6NTE2aFFTRXhQUnYzOS9BTUNlUFh2dzBFTVBRWlpsR0F3R3RHL2Z2dFN2UTBUazhXUlpGcklzaTVMS3lja1JlWGw1UWdnaFRwOCtMY2FNR1NPRUVLSnYzNzdDWkRMWnpPM1lzYVBvMkxHajBHcTFvbVBIamtJSUlUWnYzaXhXcjE1dG5STWZIeSttVEpsaWZUeDgrSEJ4OHVSSkVSUVVKSEp5Y2tUWHJsMUZRVUdCemVzWFZmZk5temRGYUdpb09IcjBxQkJDQ0ZtV1JVNU9qc2pKeVJGZHVuUVJQLzc0WTRuZjc5M01aclBRNi9WaXk1WXQ0cTIzM2hMOSsvY1hPM2JzRUFjT0hCQS8vdmlqU0VwS0VoTW1UQkM5ZXZVU3ExYXRFa2xKU1E2djIvTDNVUHB6UVVTa0dxVU5xcnRObVRKRkpDY25XNzlvN3c2VXV6My8vUFBXbjNOeWNzUzRjZU9Fd1dBUVY2OWVGYjE2OVJLcHFhblc1WXNXTFJKYnQyNFZnWUdCSWk0dVRzeWVQZHRtWGNVRmxSQkNaR1ptV24rMkJKVVFRbHk1Y3FYa2IvQWVodzRkRWlFaEllS0REejRRS1NrcDF2SEJnd2VMZ3djUFdoK25wNmVMcUtnbzBibHpaNGZEaWtGVi9pU2xDeUNpNGxtK0ZPL2RoVmFVcjcvK0dwOTg4Z215czdPdHp3a0tDa0t0V3JVQTNONGxWcWRPSGV0OFgxOWZiTisrSFFEUW9VTUh2UFhXVzliSFJWbTllaldTa3BKdzd0dzVmUEhGRnhnMmJCaWFOMitPZ0lBQTZ4eDd1LzdpNHVMdzRZY2ZGbHBmZG5ZMnFsU3BZdmUxN2oxbTVnaVR5WVNDZ2dJRUJ3ZWpkdTNheGM2OWVmTW1kdS9lalFjZWVBQmVYbDczWGJkV3F3VUE2UFY2Zm44U0VRR2wzNklxNmpuMnRxaisvUE5Qc1cvZlB0R3FWU3Z4eGh0dmlLdFhyd29oaE5pM2I1K1lPWE5ta2E5eC92eDVFUm9hYW5mWi9iYW9UQ2FUQ0F3TXROWmlOQnJMdk9WNHIrRGdZT3ZQbXpkdkZnY09IQ2gyamlPNFJWWCsyRXhCNU9HdVhyMktWMTk5RlczYXRJR3ZyeS84L2YweGRPaFFBTUNWSzFkUXFWSWw5TzdkMitZNVc3ZHVCUUNjUEhrU3ZyNisrT2lqanpCdDJyUVN2ZTZWSzFkUXRXcFZoN1ppeW1yYnRtMVlzMllOYXRTb2dSVXJWZ0FBVWxOVFMxd3pLWU5CUlZUQmRldldyZERZeXkrL2JQMjVidDI2Mkx0M0x6UWFEVHAwNklDSWlBaEVSRVFnTWpJU0R6MzBFSVlOR3dZQWVQZmRkeEVTRW9LWFhuckordHlrcENSMDd0d1p4NDRkdzRZTkc2eGRkWTQ0Y3VRSW1qWnRXdXljbEpRVU5HdldEQnBONlUvNS9QcnJyM0g4K0hFTUhUb1U1OCtmUitmT25mSE5OOThnSUNBQTNicDF3NXc1YzBxOWJpb2ZEQ3FpQ3U3ZTg0TzBXaTEyN3R4WjdKWk1Sa1lHWW1OajBidDNiOXk0Y1FPcHFhbjQ0NDgvOE5GSEgxbm41T1hsSVNZbUJzdVdMVU9QSGowd1lNQUFCQVlHb2ttVEp2ZXR5V0F3WVBYcTFSZ3laRWl4OHlaTW1JQXZ2L3dTM3Q3ZXFGdTM3bjNYYTAvdjNyM1JzMmRQcEtTa1lPdldyZGl6Wnc4MEdnM0dqaDFicXZWUitlT1ZLWWdxbUJzM2JtRDgrUEdvVnEwYWxpNWRpaXRYcnBSNEhUVnExTURPblR0UnVYSmw5TzdkR3hNbVRNQ0lFU1BnN2YzWHYyMmpvNlBSdUhGalBQUE1NM2pra1VjUUVSR0JqSXdNNU9Ua3dHdzI0OEtGQ3piekxTNWN1SURSbzBmanNjY2VROWV1WGEzajN0N2VrQ1FKMmRuWkFJQ3NyQ3hrWjJlalJvMGFHRFpzR0w3NDRvdFMvRGFBYytmT1lkeTRjVWhNVE1TVUtWUHc5ZGRmSXlvcUNqcWR6aVZYdnlEbjR4WVZVUVdUbUppSTZ0V3JJeVltQml0WHJzUS8vL2xQM0x4NUUxNWVYdkR4OFVHOWV2WFFyVnMzNU9mbncyUXk0WmxubnNHU0pVdVFuWjF0UGNFMkt5c0xQLy84TTQ0Y09ZS3FWYXZpaFJkZXdQejU4NUdVbElTaFE0ZWlidDI2U0UxTnhhUkprNnl2MjcxN2R3Z2gwS0ZEQitUazVFQ2owYUJuejU0MnRjWEh4MlBhdEdubzJiTW54bzhmYjdOTFQ2UFI0TVVYWDBSWVdCZ3FWYXFFVzdkdUlTd3NEQTgrK0NCV3JseUprU05ISWpNekUrUEhqM2Y0ZDNIcjFpMk1HVE1HQUhEMjdGbnMzTG5UWnZtZVBYdEsvUHNsSXFKN2xMVHJ6MlF5RlRxaDF6SnVOQnBGYm02dU1CcU5OcDEvblRwMUVtM2F0QkVMRnk0VXUzYnRFa0ZCUVdMUW9FRml5NVl0d21nMENpR0V5TXJLRWt1WExoVURCdzRzOXZXTlJxTzRkZXVXM1JxTVJxTzRjT0dDdysvbGJsZXVYQkdIRGgwcTBYTW1USmh3M3psVHAwNHQwVHJaOVZmK2VCNEFrY3FWOUR3cVo4akp5Y0dERHo1b2Q1bmxra21laXVkUmxUL1AvYlFSVVpHS0Npa0FIaDFTcEF4KzRvaUlTTlVZVkVUa2NtZlBuc1dubjM2cWRCbmtwaGhVUk9SeXRXdlh4bzRkTzNEczJER2xTeUUzeFBaMEluSTZyVmFMbWpWckZocS91NTNkd21BdzRNQ0JBK1ZSRnJrcEJoVVJPWjJ2cnkvaTR1SUFBQWtKQ2ZEMzk3YzJhQ1FrSktCbHk1YldxNlczYTlkT3NUckpQWERYSHhFNTNhZWZmb3FNakF4TW56NGRjK2ZPeGVYTGx3SGNQZ0UzSmlZR29hR2htRGR2SGk1ZHVvUlBQdmxFNFdwSjdSaFVST1JVdWJtNVNFcEtRdmZ1M2VIcjY0c05HemFnVWFORzBHcTFxRlNwRW1iUG5vM1ZxMWZqMHFWTDZObXpKM2J0Mm9XclY2OHFYVGFwR0hmOUVaRlRuVGh4QW5GeGNWaTBhSkgxNU5oN1BmWFVVMWl3WUFFT0hUcUV4WXNYSXk4dnI1eXJKSGZDb0NJaXB3b01ETVRHalJzUkZCUlVxS0dpUzVjdU5vOHpNakp3NU1pUjhpeVAzQkNEaW9pY1RxUFJRS1BSV0JzcWdOdWRnSGMvTnBsTWFOT21qUkxsa1p2aE1Tb2lJbEkxYmxFUlVia3ltODB3bTgzSXlNaUFKUEc2cm5SL0RDb2lLbGRaV1ZrSURRMkZuNThmK3ZUcG8zUTU1QVlZVkVUa0Vna0pDVGFQTFRkUnJGR2pScUZsUk1YaE1Tb2ljZ2xmWDErYnh6Tm16RkNvRW5KM0RDb2lJbEkxQmhVUkVha2FnNHFJaUZTTlFVVkVSS3JHb0NJaUlsVmpVQkVSa2FveHFJaUlTTlVZVkVSRXBHb01LaUlpVWpVR0ZSRVJxUnFEaW9pSVZJMUJSVVJFcXNhZ0lpSWlWV05RRVJHUnFqR29pSWhJMVJoVVJFU2thZ3dxSWlKU05RWVZFUkdwbXJmU0JSQ1JZN1JhcmRJbEVDbUNXMVJFS2llRTJLZDBEV1JMQ0hGWTZScUlpTWpKWkZrV3Npd0xwZXNnOThNdEtpSWlValVHRlJFUnFacWtkQUZFVlBHMGFOSGlVVzl2NytuM0RBKy84NytmM1QxWVVGRHc0ZkhqeDgrWFQyWGtqaGhVUk9SMGZmdjI5VXBOVGIwZ1NWTGQ0dVlKSWY1czNManhJNXMzYnphVlYyM2tmcnlVTG9DSUtwNFRKMDZJUng1NTVDa0FnZmVadW1idjNyMDd5Nk1tY2w4OFJrVkVMbUUybTdjNE1NMlJPZVRoR0ZSRTVCSWFqU1plQ0hHOW1DblhxbGV2SGw5dUJaSGJZbEFSa1V2b2RMcDhTWksyRnpObCs3NTkrd3JLclNCeVd3d3FJbklaU1pLSzNMV24wV2k0MjQ4Y3dxQWlJcGZKek16Y0F5REx6cUtzakl5TXZlVmREN2tuQmhVUnVVeHFhcXBSQ0dHdnErL2IxTlJVWTdrWFJHNkpRVVZFTGxYRTdqL3U5aU9ITWFpSXlLVWtTWW9Ga0h2WFVLNGtTZDhyVlErNUh3WVZFYm1VVHFmTEJiREw4bGlTcEpnN1kwUU9ZVkFSa2NzSklheTcraHc4RVpqSWlrRkZSQzduNit2N25lVm5QeisvNzRxYlMwUkVwQWhabHIrVlpYbUgwbldRKy9GV3VnQWk4aGhiSkVuaUhYNnB4SGliRHlLVkN3Z0lTSlFrcVpYU2RkQmZoQkQ3a3BPVE95cGRoNmZnTVNvaWxXTklxWThrU1NGSzErQkp1T3VQeUUzb2REcWxTeUFBV3ExVzZSSThEcmVvaUloSTFSaFVSRVNrYWd3cUlpSlNOUVlWRVJHcEdvT0tpSWhValVGRlJFU3F4cUFpSWlKVlkxQVJFWkdxTWFpSWlFalZHRlJFUktScURDb2lJbEkxQmhVUkVha2FnNHFJaUZTTlFVVkVSS3JHb0NJaUlsVmpVQkVSa2FveHFJaUlTTlVZVkVSRXBHb01LaUlpVWpVR0ZSRVJxUnFEaW9pSVZJMUJSVVJFcXNhZ0lpSWlWV05RRVJHUnFqR29pSWhJMVJoVVJFU2thZ3dxSWxLY1RxZUQyV3d1MVhOdjNicFY0dVgvOTMvL1Y2clhJbVV3cUlncXVLMWJ0em8wVmxxaG9hRXdHbzBPenplYnpjakt5cklaR3pac1dLRkF1WEhqQmdEZ3p6Ly94SVVMRndBQUhUcDBBQUNrcGFYaDZ0V3J5TTNOUlVoSUNQTHk4dXkrMXNXTEZ4RWFHZ3FUeVdRelBuandZSWZyZGJhK2ZmdDZ0V2pSNGxIRkNuQkQza29YUUVTdU5XZk9IUFR1M2J2WXNXN2R1dUhLbFN1b1hiczJBRmgvTnBsTThQWDF0WGx1aHc0ZDhNNDc3MWdmWjJSa1FKSWtBRURidG0yTHJDTThQQnhqeDQ1RlFrSUNWcXhZZ1ZXclZoVmF0MFZzYkN5V0xsMktMVnUyWVAvKy9ZaUxpOE5ubjMwR0FCQkNZUGJzMlJnOWVqUUtDZ3JRc0dIREl0ZXpmLzkrdEcvZkhrdVdMTUcrZmZ1czQvbjUrZWpSbzRmTjNPM2J0eGRaZTFscHRWb2ZzOW5jUWFQUjlFbE5UZTNsN2UyOURjQUlsNzFnQmNPZ0lxcGd2djMyV3l4ZHV0VDYyR3cybzF1M2JqWno3aDNidFdzWE9uVG9nRjI3ZGdFQTJyVnJoMTI3ZGlFdUxnNUhqeDYxQmxOc2JDeFNVbElBQU8rKyt5NCsvdmhqbU0xbWFEUWFMRnEwQ0Z1M2JrWDkrdlVCQUxtNXVXamZ2ajEwT3AzTmE3ZHYzeDZ4c2JHWU5Xc1daczJhVmFqKzQ4ZVBJekl5RW9zWEw0YVBqdzk2OSs2TmZmdjJJVDA5SFFCdzRzUUpOR3JVQ0ZxdEZnc1dMRUNMRmkySy9GM0V4TVJnMHFSSmVPNjU1eEFSRVdFZGI5dTJyVXVEQ1FBYU4yNzhRUFhxMVRzTElmcVl6ZVlla2lUVkZFSllRNTBjeDZBaXFtREN3c0lRRWhLQ0tsV3FRSklrakJneEFzdVhMN2VaWTIvTW52cjE2eU0yTnRiNitPVEprM2o2NmFjQkFGbFpXVGgxNmhSTUpoUHk4dkt3ZS9kdXZQMzIydzdWT0hYcVZMejIybXM0ZHV3WVdyWnNhUjNQemMzRnBFbVRNSFBtVE92NEs2KzhBZ0FZUFhvMGNuTnpNV1BHREFEQXp6Ly9qSmlZR1BqNit1TGxsMTlHVGs0Tzh2UHpNWEhpUlBUcTFRdC8vUEVIenAwN2grZWVldzRBYkxZZzgvUHpyWStyVkttQzZPaG9oK3ErSDYxVzZ5ZUU2Q3FFNkNOSjBzdENpR29BR0U1bHhLQWlxb0MyYnQyS2xKUVVqQm8xQ3Rldlg4ZjU4K2Z4NktPM0Q0dDA2ZElGMzMvL1BmYnQyNGY5Ky9kajNMaHhxRmF0R25KemM5R3ZYejhBc0I1emV1S0pKNUNXbG1aZGIwcEtDbDU2NlNVQXdMUFBQb3VVbEJRSUlmRHp6eitqZmZ2MjhQTHljcWkrS2xXcVlQMzY5YWhXclpyTnVKK2ZIOWF2WDQ5YXRXclp2SmV6Wjg5aTl1elp1SGp4SXJwMjdZb0JBd2JnbTIrK1FVWkdCbUpqWTFHN2RtMTgvdm5ueU03T1JxOWV2UUFBWDN6eGhVMUFYTHQyRGZIeDhZVnFzUnozS3EzV3JWdFh5OHZMQzVVa3FZOFFvaHNBUHdhVGN6R29pQ3FnTjk5OEUyUEhqc1diYjc2SjVjdVhXME1LdUwwbHBORm9FQklTQWg4ZkgxeTRjQUhWcWxXRG41OGZObTNhQk9EMnJqL2dkcUI0ZTN2ait2WHI4UFB6dy9uejUvSGtrMDhDQUpvM2I0NXo1ODZoVXFWS1NFOVBMN1I3MFo2NHVEaDgrT0dIZHBjVjlmeFhYbmtGUjQ4ZXhjeVpNekZ3NEVBMGFkSUVJMGFNUU11V0xSRVlHSWkwdERUVXJsMGJhV2xwK1B2Zi93N2dkcUNlT1hQR1pqMTNCN0V6eUxJOENFQ2YvUHo4bDBzUlRNTmxXUjVlMGljSklmWWxKeWQzTE9uejNCMkRpcWlDT1hueUpLS2lvbENqUmcwOCt1aWpNQnFObURWckZuNzY2U2NBUUVGQkFWNTQ0UVdiclorNHVEaTdXMVFBMExwMWE4VEh4Nk5xMWFwbzA2YU5kU3VsYytmT3VIRGhBclp1M1lxQkF3YzZWRnVYTGwzUXBVc1hBTGVQazdWdTNScUhEaDJDbDVjWDh2THkwTFp0VzV0aldrSUk3TjI3RjZOSGo4YUNCUXN3WThZTWRPellFWUdCZ2FoYXRTbzJidHlJL2Z2M0l5Z29DRWxKU1JnN2Rpd0E0T3paczVnMGFaSk4wOGZkUVh5MzBtNVJTWklraEJDaVZFOHVKVW1TUXNyejlkU0NRVVZVQVEwYU5Bak5temZIa0NGRDhNMDMzMWliRnM2Y09ZTStmZnBnMUtoUjFtTS9GdmEycUFDZ2E5ZXVtRE5uRGg1ODhFR01IajNhNWprblQ1NkVyNjh2UHZyb0kweWJOcTFFTlY2NWNnVlZxMVl0ZG5laEpFbFl1blFwL3ZPZi8rQi8vL3NmRGg0OGFHMFVXYjE2TlRwMjdJaisvZnZqc2NjZVE0TUdEZkRJSTQ4QXVOMHlmKzlXanJPM3FIUTYzVmNBdmdvT0RxNmFtNXNicXRGbytnZ2hYZ0xnNThEVFA5UHI5U1hxK3BObHVWeERVVTBZVkVRVlRKTW1UWEQ5K25XTUdUTUdJU0VoMkxGamgzVlpmSHc4NnRTcGc0TUhENkozNzk3UWFJbytsVkt2MXlNM054ZnQyclZENWNxVllUS1o0Ty92YnpNbktTa0puVHQzeHJGang3Qmh3d2IwNzkvZjRUcVBIRG1DcGsyYkZqc25KU1VGcTFldnhvQUJBN0IxNjFZOC92amorTzIzM3pCejVreFVxMVlOR28wRzdkcTF3N3g1ODdCbzBTTHI4K3p0aW5QMkZwVkZRa0xDVFFEL0JmRGZPODBVTHdMb0F5QU1RTFZpbnhpSVk5UUFBQ0FBU1VSQlZFd09ZVkFSVlRDSER4OUdaR1FrUm84ZWpaQ1FFS3hac3dZQWNQMzZkVVJIUjJQdzRNR29WS2tTb3FPak1XalFJR1JuWnlNbUpnYTNidDNDcUZHamNPclVLZHk2ZFF2cjFxMURRRUFBR2pac2lQUG56MXVQVmRXc1dSTUFrSmVYaDVpWUdDeGJ0Z3c5ZXZUQWdBRURFQmdZaUNaTm10eTNSb1BCZ05XclYyUElrQ0hGenBzd1lRTG16cDJMNXMyYlkrYk1tZWpac3llKyt1b3J6Snc1RXhxTkJtYXpHZG5aMmRaNml1UHNMU3A3ZERwZExvQnZBSHpUdUhIakIyclVxTkhKYkRiM0FkQUR3TU11ZmZFS2pFRkZWTUUwYTlZTW4zMzJHV3JWcWdXOVhvK0hIbm9JMTY1ZHc3aHg0L0Rzczg4aVBEd2NraVJoM0xoeHlNL1BSNTgrZlhEMjdGbE1uejRkVHovOU5KNTg4a2wwN05nUkN4WXN3Smt6WnpCaXhBaU1HVE1HbVptWkdEZHVIRDc5OUZOVXExWU4wZEhSYU55NE1aNTU1aGtBUUVSRUJESXlNcENUazRQS2xTdmp3b1VMOFBZdS9CVno0Y0lGekpneEE0ODk5aGk2ZHUxcUhmZjI5b1lrU2NqT3prYVZLbFdRbFpXRjdPeHNORy9lSE0yYU5VTlVWQlFXTEZpQVNwVXE0ZmZmZjBmejVzMHhhOVlzWkdSa1lNR0NCWmcrZlRxeXNySUtuZHhzNGFvdHFxS2twcVlhQWNRQWlBa0pDUm1lbVpuWkFiZTN0SHF6SzdCa0dGUkVGY3lERHo2SUpVdVdXTTh4R2pWcUZQcjM3NCsvLy8zdm1EWnRtblYzMy96NTgvSGhoeDlpeXBRcFdMRmlSYUgxN055NUUvUG16Y093WWNNUUZoWUdBUGpqanorc25ZU3BxYW1ZTkdtU2RYNzM3dDBoaEVDSERoMlFrNU1EalVhRG5qMTcycXd6UGo0ZTA2Wk5ROCtlUFRGKy9IaWJYWThhalFZdnZ2Z2l3c0xDVUtsU0pkeTZkUXRkdTNiRmh4OStDSjFPaHc0ZE9tRDc5dTI0Y2VNR0VoSVNNR3JVS0ZTdVhCbWZmUElKL1B6OE1ILytmRXllUExuUTY2NVpzd1pmZi8wMWNuTnpDMTJOQW9CMTNKVW5BTy9idDY4QXdGNEFlL3YyN1R2Mjk5OS9yKyt5RnlNaUttK3lMQXRabGtWSm1Vd202OC9uejU4dmNsNVdWbGFoc1ZkZmZWVXNYNzVjeE1iRzJvd1hGQlNJOWV2WDI2ejdYa2FqVWR5NmRjdnVIS1BSS0M1Y3VPQkkrVmJ4OGZIQ1lEQVVHdGZwZE1Kc050dU1YYnAwU1JpTlJ1dmp1TGk0RXIyV0l5eC9ENlUrQitYOXVtckE3VThpbGJOOE9kMTdLU0pTaGxhckJRRG85ZnB5L2Y2MGZBN0srM1hWZ0ZkUEp5SWlWV05RRVJHUnFqR29pSWhJMVJoVVJFU2thZ3dxSWlKU05RWVZFUkdwR29PS2lJaFVqVUZGUkVTcXhxQWlJaUpWWTFBUkVaR3FNYWlJaUVqVkdGUkVSS1JxRENvaUlsSTFCaFVSRWFrYWc0cUlpRlNOUVVWRVJLckdvQ0lpSWxWalVCRVJrYW94cUlpSVNOVVlWRVJFcEdvTUtpSWlValVHRlJFUnFScURpb2lJVkkxQlJVUkVxc2FnSWlJaVZXTlFFUkdScW5rclhRQVJPVWFyMVNwZEFwRWl1RVZGcEhKQ2lIMUsxMEMyaEJDSGxhN0JrM0NMaWtqbGtwT1RPeXBkZ3pQSXNpd0FRSy9YUzByWFF1NkZXMVJFUktScURDb2lJbEkxN3ZvaklxZHIwYUxGbzk3ZTN0UHRMWk5sZWZuZGp3c0tDajQ4ZnZ6NCtmS3BqTndSZzRxSW5PNlpaNTVKVDAxTjdTbEpVbDA3aTRkYmZoQkMvUG5NTTgrTVBuNzhlRGxXUis2R3UvNkl5T2syYjk1czBtZzAzemd3ZGV2bXpadE5MaStJM0JxRGlvaGN3bXcyYjNGZ21pTnp5TU14cUlqSUpUUWFUYndRNG5veFU2NVZyMTQ5dnR3S0lyZkZvQ0lpbDlEcGRQbVNKRzB2WnNyMmZmdjJGWlJiUWVTMkdGUkU1REtTSkJXNWEwK2owWEMzSHptRVFVVkVMcE9abWJrSFFKYWRSVmtaR1JsN3k3c2VjazhNS2lKeW1kVFVWS01RWXFlZFJkK21wcVlheTcwZ2Nrc01LaUp5cVNKMi8zRzNIem1NUVVWRUxpVkpVaXlBM0x1R2NpVkorbDZwZXNqOU1LaUl5S1YwT2wwdWdGMld4NUlreGR3WkkzSUlnNHFJWEU0SVlkM1Y1K0NKd0VSV0RDb2ljamxmWDkvdkxELzcrZmw5Vjl4Y29uc3hxSWpJNVJJVEU3TUE3QVR3YlVKQ3drMmw2eUgzd3F1bkUxRjUyU0pKa2xDNkNISS9ES3BTQ0FnSVNKUWtxWlhTZGRCZmhCRDdLc290MnlzaVdaYWJTcEkwV3dqUlFKYmx3M3E5L2plbGF5TDN3VjEvcGNDUVVoOUpra0tVcm9IczAycTFmUUVjRmtJMHVETjBPQ0FnNEJVbGF5TDN3aTJxTXREcGRFcVhRQUMwV3EzU0paQWRXcTNXUndnUktZU0lBSURnNEdBQVFFSkNRaFZKa2pacnRkcUZBS2JvZExwOEplc2s5ZU1XRlJFNW5WYXJyUytFMkFzZ3dzdkxDeE1uVGtSVVZCU2lvcUl3Y2VKRWVIbDVRUWd4UVFpeE55Z29xSjdTOVpLNk1haUl5S2xrV1c0dmhOQURhRityVmkyc1dMRUM0ZUhoa0NRSmtpUWhQRHdjSzFhc3dNTVBQd3dBN1UwbVU3SldxMjJuY05ta1lnd3FJbklXU1pibENBQS9BcWdueXpMV3IxOFBmMy8vUWhQOS9mMnhmdjE2QkFRRUFFQTlJY1MrTzgrVnlyZGtjZ2NNS2lJcXMrRGc0S3F5TFA4WHdFSUFYZ01HRE1DeVpjc3NXMDEyMWFwVkM4dVhMOGVBQVFNQXdBdkFRbG1XL3hzY0hGeTFmS29tZDhHZ0lxSXlrV1c1cWNGZ09BeWduNStmSHlJakl4RVJFUUZ2Ny92M2FubDdleU1pSWdLUmtaSHc4L01EZ0g0R2d5RlJsdVdtcnE2YjNBZURpb2hLemRKNkR1RFpSbzBhWWMyYU5lamN1WE9KMTlPNWMyZEVSMGVqVWFOR0FOQVViR0dudXpDb2lLakV0RnF0anl6TEM0VVFtd0JVNmRLbEM2S2pvL0hFRTArVWVwMk5HalZDZEhRMHVuVHBBZ0NXRnZZRldxM1d4MGxsazV0aVVCRlJpZGhyUFo4elo0NWwxMTJaK1BuNVljNmNPV3hoSnhzTUtpSnlXSEd0NTg3Q0ZuYTZGNE9LaUJ6aGNPdTVzN0NGblN3WVZFUlVyTkswbmpzTFc5Z0pZRkFSVVRISzBucnVMR3hoSndZVkVkbmxyTlp6WjJFTHUrZGlVQkdSRFZlMG5qc0xXOWc5RTRPS2lLeGMyWHJ1TEd4aDl6d01LaUlDVUQ2dDU4N0NGbmJQd3FBaW9uSnZQWGNXdHJCN0JnWVZrUWRUc3ZYY1dkakNYdkV4cU1ndW5VNEhzOW1zZEJua1FxNXFQVmZpczhNVzlvcU5RVldPakVZamR1L2VYV2pjYkRaank1WXR1SFhybHMzNDlldlhzV3pac2hLL1RtaG9LSXhHbzhQenpXWXpzckt5Yk1hR0RSdFdxSjRiTjI2VXVKYjd2ZTZ4WThkdzVjb1ZwNjZYN3ErbzFuTjMrZXdVaFMzc0ZWUDVuYlZIeU1uSndmTGx5NUdXbG9hUkkwZGF4OWV2WDQ5Tm16YWhTNWN1cUZTcGtuVzhhdFdxU0V4TXhBTVBQSUQ2OWV0ajl1elpkdGRyTUJpZzArbXNqek15TXF3SHdOdTJiVnRrUGVIaDRSZzdkaXdTRWhLd1lzVUtyRnExQ3I2K3ZuYm54c2JHWXVuU3BkaXlaUXQ4Zkp6VENieGt5UktzVzdjTy9mdjN4NFFKRTV5eVRpcWVWcXYxRVVKRUNpRWlBS0JMbHk1NC8vMzNyVjE5NWZuWkNRd014Q09QUEdMM09SY3VYRUJTVXBMMThRc3Z2RkJvVG5aMk5ueDlmUXU5YnE5ZXZSQWRIWTBQUHZnQWNYRnhsaGIyaFFDbTZIUzYvQ0xmRkZGRklzdXlrR1ZabE1hbFM1ZkU0TUdEeGZYcjE0VVFRcHc4ZVZKMDZ0UkpwS2FtMnAyZm5wNHVSb3dZSWN4bXMzVXNNelBUWm82bGxuZmVlVWVZVENiUnBrMGJrWitmTHhZdVhDZ3VYcnhvblplVGsxTmszZE9tVFJQVHAwKzNXV2RPVG80UVFvaGp4NDZKa0pBUWNmVG8wVks4WS9zKy8veHpFUm9hS3RMUzBrUjRlTGo0L1BQUFM3MHV5OTlENmMrRjJtbTEydnF5TFA4a3k3SUlDZ29TNjlhdHMzNnVsUGpzdEduVHBzaS9hWEhMaEJCaXk1WXRvbmZ2M3VMYXRXdEZ6akdieldMZHVuVWlLQ2pJOGhuNXlaMWIyRDM1Yzg0dHFuS3ljdVZLZlBubGw5YkhZV0ZoTUJnTXFGeTVNZ0RnelRmZnRDNDdjT0FBQUVDcjFVS24wMkhwMHFVMkxjSmhZV0dJajQ4djlCcFpXVms0ZGVvVVRDWVQ4dkx5c0h2M2Jyejk5dHNPMVRkMTZsUzg5dHByT0hic0dGcTJiR2tkejgzTnhhUkprekJ6NWt5YjhkSXlHQXlJakl6RThlUEg4Zm5ubjZOKy9mcFl1blFweG80ZGk3Tm56MkxLbENsNDhNRUh5L3c2Wk90TzYva21BUFZxMWFxRnlNaEltNjQrSlQ0NytmbjU2TmV2bjkxMTV1ZmIzL0F4R28xWXVIQWhVbEpTY09iTUdYejc3YmY0OWRkZk1XVElFRHo5OU5NMmN5MHQ3SC83MjkvdzdydnY0dHExYTVZVzlyNDZuZTZBUTIrT1ZJRkJWVTZHREJtQ0lVT0dXQjhMSVJBWUdJanZ2dnNPMWF0WEwvYTVuVHAxc25tY2s1TmozUlhTcTFjdjYvaXp6ejZMbEpRVUNDSHc4ODgvbzMzNzl2RHk4bktvdmlwVnFtRDkrdldvVnEyYXpiaWZueC9XcjErUFdyVnFPYlNlNGlRbUptTE9uRGxvM0xneHZ2cnFLMVN0ZXJzcHEzcjE2bGk1Y2lVaUl5UFJwMDhmakJrekJ0MjZkWE80ZGlxV0pNdnllQUR6QUhqSnNveVBQLzY0VUZlZkVwOGRIeDhmYk5xMHllNHllN3NkRXhNVEVSa1ppV2JObW1IVnFsVm8xNjRkK3Zmdmo1MDdkMkxjdUhGbzBhSUZSbzhlallZTkc5bzh6OUxDUG1YS0ZDUW5KMXRhMk4vUjYvV0xBWGprRm9xN1lWQXBSSWpiLy85dzVHVEtIMzc0d2ZyejNMbHpzWEhqUnBzeHk1WmE4K2JOY2U3Y09WU3FWQW5wNmVubzFxM2JmZGNkRnhlSER6LzgwTzZ5b3A1dmIydnVmdWJObTRjZmYvd1I3ZHUzeHc4Ly9JRGV2WHZibmZmNjY2OWoxYXBWU0U1T3hvd1pNMHI4T3ZTWDRPRGdxZ2FEWVNXQWZnQXdZTUFBakIwNzFtNVhueEtmbmZ6OGZQVG8wY1B1dkx1M3FFNmZQbzE1OCtZaExTME5reVpOc2x3K0NRRGc1ZVdGM3IxNzQ2V1hYc0txVmFzUUhoNk9QbjM2WU55NGNkQm8vdW9WczdTd2YvTEpKMWk3ZHEybGhiMU41Y3FWaHlRa0pOeTg3NXNsY2pjbFBVWmxNcGxFY0hCd29mOWtXYlk3SGh3Y0xJUVFoVjRqTVRGUnZQTEtLOWJsRm5mUE8zLyt2QWdORGJWYlIzSEhHU3gxQmdZR2lvS0NBaUdFRUVhanNkVEg0dTUxK2ZKbFlUUWFIWnByTXBtRXdXQndlTjNsc2UrK3RPOWJDS0hJdjlobFdXNHF5L0p2c2l5TGR1M2FpYmk0dVB2V1dkNmZuUU1IRGppMDdOcTFhK0x6enorM0h2ZXltREJoZ2pDWlREWmpaODZjRVZ1MmJDbjJkZVBpNGtTN2R1MHNuNXNUN3RMQ3ptTlU1RklhamNaNjNNbGkrL2J0K1BEREQvSGFhNjloekpneDkxM0hwVXVYTUhQbVRNeWZQeCtqUm8wcWN0N0preWZoNit1TGp6NzZDTk9tVFN0Um5WZXVYRUhWcWxWZHNzdXRkdTNhQU94M2I5M3JoeDkrc09sK3BKTFJhclY5aFJDckFWUnAxS2dSNXMrZjc5QUZaY3ZqczNQeTVNa2lqMzFkdm53WmRlclVLVFMrYTljdURCa3lCRUZCUWRiZHhSWjNYODM5NXMyYlNFaElLSEpyL2U3blBQWFVVM2publhkdyt2UnBTd3Y3NE9UazVLK0xmU0lwaGtHbEFLUFJpQysvL0JMdnZmY2VsaXhaZ3FDZ0lMUnUzYnJJK1RkdTNNQ29VYU13ZVBCZ05HdldyTmgxSnlVbG9YUG56amgyN0JnMmJOaUEvdjM3TzF6WGtTTkgwTFJwOGYrNFRFbEpRYk5teld4MnE1UkVabVltRGg4K2JQY0x6V1F5b1ZXclZxVmFiMWtGQkFROG5weWNmRmFSRjNlUys3V2UzMDk1ZlhaMjdkb0ZBTmkyYlJ0cTFxeUo1NTkvM3ZxM3R5eXp4MncySXpZMnRzZzJlSzFXNjNDOWxxdXdzNFhkUGZDRTMzS1duNStQNmRPbjQ2bW5ua0xQbmozeDNudnZZZEtrU1haUEJBWnUveXR6Nk5DaENBa0pLYkpEeWlJdkx3OHhNVEhvMUtrVDNuLy9mYXhZc1FJblQ1NTBxQzZEd1lEVnExY2pORFMwMkhrVEpreEFlbm82L3Z6elQ0ZldxMmF5TERjT0NBaVlIQkFRa0NoSjBobWw2eW1Mc2w3MXZEdy9POER0azlrLytlU1RRdjlnNmRHamg4MS82OWF0YzZpRzB1QlYyTjBIdDZqS1VWcGFHajc0NEFOVXIxNGQ4K2JOQTNDN282K2dvQUQvK3RlL3JMczQ3dDVxOHZiMnhrc3Z2WVJCZ3dZQnVOMUdiREtaN0s0L09qb2FqUnMzeGpQUFBBTUFpSWlJUUVaR0JuSnljbEM1Y21WY3VIREI3b0gwQ3hjdVlNYU1HWGpzc2NmUXRXdFhtOWVXSkFuWjJkbW9VcVVLc3JLeWtKMmRqUm8xYWlBOFBCdzllL2JFNE1HRG5mWHJLUmNCQVFGLzAyZzByd2doK2dCb1Vkb3JnNWZrWkZWWHUxL3J1U1BLNjdOVHAwNGRaR1ZsWWVMRWlRZ0tDc0tpUll0dzdkbzF0R3QzKzZMbjI3ZHZMLzB2b2hUWXd1NGVHRlRsSUNzckN4OS8vREVPSGp5SWYvN3pud2dQRDdmWmRmYmlpeS9pMldlZnhmejU4L0hHRzIrZ1ZhdFdpSXFLQWdEVXJGa1RiNzMxRm43NzdUZU1HREVDa2lRaExDd01KcE1KR28wR3AwK2Z0djZyT1RVMUZaTW1UYkt1dDN2MzdoQkNvRU9IRHNqSnlZRkdvMEhQbmoxdGFvdVBqOGUwYWRQUXMyZFBqQjgvM3FZdWpVYURGMTk4RVdGaFlhaFVxUkp1M2JxRnNMQXdQUGpnZzFpNWNpVkdqaHlKek14TWpCOC92a1Mvajd1LzBNcUJwTlZxQSs0RVUyOEF6d29uOURmNCtQZ1UrYVZhM0JVZG5NeWgxbk5IbE5kbjU0OC8vc0M3Nzc2TGR1M2FZZkxreWZqZi8vNkhsU3RYWXZueTVmRDI5c1lMTDd3QWpVWURJUVRNWmpNS0Nncnd6VGZmV0Z2Y2krb1NMQ3Uyc0tzYkw0VmZDcGJPbTdzdlczUS8yN1p0UThlT0hlOTd6dFR2di8rTzZ0V3JvMTY5ZXRZVGZ1MFpQbnc0amg0OUNsOWZYd3dhTkFqLy9PYy9pMXhuWGw0ZWhCRHc4ZkVwZEd3cEx5OFBWNjllUllNR0RSeCtMeFpYcjE1RldscGFzY2ZYN2pWeTVFaDgrdW1uZG85eG1jMW12UDMyMi9qUGYvNVRvam9zeHliMGVyM2w4NnlSWmJtVkVPSVZqVWJUV3dqUnlKSDEzUFg4UXNROTZSWVlHSWdubjN6Uzd0eFRwMDdaYkZGSkxyaWhVMGxhejh2QzJaK2QzTnhjNlBWNjZ4YlV2WVFRMXBBQ2JtL3hXSFlQVHB3NEVaR1JrVVcreDZsVHAyTFdyRmxsK2gwVUZCUllXdGd0UTV2VTBzSnUrZDRwN25OYVVibjFHNzV6YkVHWm8rOG9XVkNSNjFpQ1NnalI0YzV1dmQ0QTdPK1hLNlY3LzladDI3YkZ3WU1IN2M2OWQxbEpEdkk3U2dqeGh5UkpUd05BWkdTa1RmY2JsZDJlUFhzd2VmSmt5OE1mOVhyOS9kdFZYY3lUZzhxdGQvMHBHVktrUHBJa0NiUFpMRFFhemIwYlFFN242TW1xUkZSMmJoMVVGdVg5TDR5S2N0SmRRVUVCQURoOWQ1RlM5SHI5ZmdEN0FVUm90ZG9nSWNRcmtpVDFjY2F1UDl4em5DSXFLZ3JCd2NGMkp5WWtKSlJrdmFWeTk2Ni95Wk1udTJ6WG42Y3BLQ2l3WHRYL2prMUdvN0hvL2VwVUx2aXBkbE0vL1BDRHpjbXplL2Z1UlljT0hlRHQ3VjNraVpQM21qbHpKaG8yYklqaHc0Yzc5SnBuejU3RnpwMDdNWHIwNkZMWFhVN01PcDB1RVVBaWdIY0RBd1A5eldaekh3QjlBRHhiMnBXVzltUlZWN2h6ek9RMVdaWVBBcGkzZHUxYTcxOS8vUldSa1pGdWRYZGVOYmw2OWFxbG1RSUFDZ0M4bzlmcm84Qm1Dc1c1OWI1T3BmYlpscWFad3RrNmRPaGdjOTIwTGwyNllQdjI3Y2pPenNiUW9VUHgrdXV2VzgrN3lzdkxzN3VieW1Bd0lEYzMxKzRYbTcwdjJOemNYUFRxMVF0ejU4NTF5cFhVbmNWT00wV1I3clNuOTduVEJXanpKa3JTVEdIdlpOV2lQZyt1YUthNG0xYXJiU2VFMkF5ZzNzTVBQNHk1YytlV3VEM2RtWVlOR3dhZFRvZjkrL2RiTzFMTlpqT2lvcUt3WThjT0NDSFF1M2R2akIwNzFucXR5N0l1TDZ2azVHUk1uandaMTY1ZEE0QjBTWkw2cWEwOW5jZW95TzBWRkJUQTI5c2JkZXJVd1JkZmZJRWRPM2JZTEw5OCtiTDFpL1RVcVZOSVRFeTBYbmxnejU0OWVPaWhoeURMTWd3R0E5cTNidy9nZGdEVXJGbXowR3ZkM2Nac1lUQVlDbDBtU28yU2s1TlBBRGdCWUpaV3EzMUtDTkZIQ05HbkpNYzdMU2VyZnZEQkJ6Ymo5LzVqb0YrL2Zuajk5ZGVkVVhheGREcmRBYTFXS3dzaE5sNjdkcTM5MEtGRE1YNzhlSVNIaDVmNWl6dzdPeHM1T1Rtb1c3ZXVRL08vLy81N25EbHpwdEI0ZEhRMERodzRnQTBiTmlBM054ZkRoZzFEdzRZTnJTM3ZaVjFlV2tJSXJGKy9Ib3NYTDdaMEd2N2s1ZVgxNnBFalJ5NlZhY1hrVkF3cU56Tm8wQ0RjdUhFRHVibTU2TkdqQjI3ZXZOMDFtNVdWaGE1ZHV5SXJLOHQ2dTRYbzZHaHMyTEFCZGVyVXdjcVZLN0YxNjFaODk5MTNNQmdNNk4rL1B4SVNFcENmbjQrSEhub0k2OWV2eCt6WnMvSHl5eTlqeFlvVkFBQmZYMS9FeGNVQnVIM2N4ZC9mMzNxdnFJU0VCTFJzMlJKVnFsUUJnQ0xiamRWTXA5T2xBWmdMWUc1QVFNRGpqanhIVFNlcjNrMm4wNlZydGRwT0FENDJtODBUTFBkc0tza2xsT3pKemMzRndJRURFUllXaHNHREIxdi8zdllZREFaRVJVVmgwS0JCV0xCZ2djMnl6WnMzWStUSWthaFg3L1pGSDNyMTZvWHZ2dnZPR2pSbFhWN2E5M2JuRWtvQUFDSEVBbzFHTS9YSWtTUHNoaUhuVWVwcXdtVzV3Nit6UFAvODh6YVAyN1ZyWjNkY0NDRU9IVG9rUWtKQ3hBY2ZmQ0JTVWxLczQ0TUhEeFlIRHg2MFBrNVBUeGRSVVZHaWMrZk9JaWtwU2VoME9uSGp4ZzN4M252dmllN2R1NHRUcDA0SklZUXdHQXhpMnJScDR2bm5ueGR6NTg0VjZlbnBRcS9YdStKdE9xUzhycDcreXkrL2lKZGVla2w4OU5GSHdtUXlpVE5uem9qcDA2ZUxidDI2aVZhdFdvbU9IVHVLVHAwNmlSZGVlRUdFaElSWS95YXVyTXNlclZiYlY1YmxtN0lzaXo1OStsai9icVdWbVprcEZpMWFKTHAyN1NyV3JsMWI1Rlh3bHl4Wkl0NS8vMzF4L1BoeG03djhYcjE2VmNpeUxNNmNPV09kKzhNUFA0Z09IVG80WlhscG5EcDFTdlR1M2R2eTJia1pFQkR3U25uL25VcUtWMDhudDNUOStuVlVyMTRkdDI3ZEtuUlgzUG56NStPRkYxNkFMTXNJREF4RWJHd3Nnb09EOGZQUFA5dk0rL2UvLzIzeitPYk5tOWk5ZXpkTUpoTTJiTmlBOGVQSG8zUG56dGl3WVFQOC9QeXNKeUhQbmowYmFXbHBXTHAwS1hyMjdJbnUzYnZqc2NjZWM4b05GdFdxVWFOR21EcDFxblVMNnZISEg4ZXNXYk9zeTRXZGsxV1ZvTlBwTnN1eS9BdUFMYWRQbjI3NnhodHZZT2JNbWFVKzE2cGF0V29ZUDM0OCt2ZnZqODgrK3d4OSsvYkYyTEZqYmRaMzd0dzViTnUyRFpzMmJjTEZpeGR0bm4vMTZsVUFzTm1OWEtOR0RkeThlUk5tczduTXkwdDZnZVE5ZS9iZzMvLytOM0p6Y3dIZ04wbVNldXYxK3Y4cjBVcW9YREdvM0lnUUFnY1BIc1F2di95QzNOeGNUSmd3QVN0WHJzVGx5NWR0R2lMUzB0S1FtSmlJY2VQR0FiaDljemt2THk5VXFsVEoyaVR4OWRkZm8zNzkrb1Zhck51MWF3Yy9QejhrSlNVaExpNE9peFl0S3ZLRTFhZWVlZ29MRml6QW9VT0hzSGp4WXVUbDVibm9uYXVEbjU5ZnNiczRKVW1DSkVtbHZySzhNK24xK3QrQ2c0TmJHd3lHbGJtNXVVNXJZYTlTcFFxRUVNak16TFFabno5L1BnWVBIb3lISDM2NFVGQlpyazE1N3lXV0xFRmUxdVdPS3FyMS9OZGZmODB1MFlxbzNER28zSWdrU2RpK2ZUdjgvZjNoNStkbnZiTnZXbHFhOWZiYkpwTUpNMmJNd0h2dnZRY2ZIeCs3NjltMmJSdldyRm1ER2pWcVdJOUhwYWFtMnR5REtEQXdFQnMzYmtSUVVGQ2hob3E3NzdBS0FCa1pHVGh5NUlpejNpWTVpYk5hMk5QUzBoQWRIWTJrcENTRWg0ZGo4K2JOZU9DQkI2ekw0K1BqY2ZIaVJiejIybXQybjI4NVpwcVptV25kOHMvSXlFQ05HaldnMFdqS3ZOd1JiRDEzYjhyLzA0OUtKREl5c3RCOWdoSVNFdENpUlF2azVPVEFZRENnUjQ4ZThQZjN4OG1USnd0ZEplSHJyNytHWHEvSDBLRkQwYlp0Vzh5WU1RUE5temRIMzc1OUM5MCtYS1BSUUtQUklDNHV6dm9mQUp2SHNiR3hybjNES2lHVmdjS2xDNzFldjFpU3BJNEFMaVVuSjZOLy8vNDRldlNvUTA4K2YvNDh4bzRkaTZaTm0rS2JiNzdCNjYrL2JoTlNBTEJqeHc1Y3VuUUpuVHAxUW9jT0hhdzM5dXpXclJzT0hqeUlCZzBhb0dyVnFqaHg0b1QxT1NkT25FRHo1czBCb016TDd5YzVPUm5oNGVHV2tFcVhKS2tqTHpiclhoaFVidTdHalJ2WXMyY1BtalJwWXUzS2V2WFZWd0VBUzVZc3dibHo1MnptOSs3ZEcrKy8vejRlZWVRUkhENThHRk9tVE1HUkkwZGNjajA2VWcrZFRuZEFraVFad1A1cjE2NWg2TkNoV0xkdUhjUjllajNxMUttRGJkdTI0YlhYWGl2eWhvVUxGaXpBZ1FNSEVCOGZqL2o0ZUN4ZHVoVEE3WFB4MnJadEM0MUdnN0N3TUt4ZXZScFhyMTdGcVZPbnNIWHJWdXZudEt6TGl5S0V3THAxNnpCczJEREwrVkUvZVhsNXlXbzdQNHJ1ajd2KzNOeml4WXZoNWVXRmlJZ0k5T3ZYRDVzMmJiSmVHdW4wNmRONDlORkhiZWFmTzNjTzgrYk53M1BQUFljcFU2Ymc2YWVmUm5wNk9qWnUzSWkvL2UxdkRyK3UyV3lHMld4R1JrYUdZazBEVkRLbGFXR1BpWWxCWkdTazNXVnhjWEhGdHF2ZmJjeVlNWmc5ZXpaNjlPaUJxbFdyWXZqdzRUYTNReW5yOG51eDlieGljZXR2R0UrOE1zWEZpeGRScVZJbDlPdlhEMlBHak1HaVJZdXdmUGx5ckYyN0ZyTm16Y0xVcVZOeDZOQWhTSktFME5CUXZQUE9POWJuQmdZR1dzOURLVXBHUm9iTmlidEJRVUUyeDU4c1hYOFpHUmtJRFEyRm41OGZPbmZ1ZlBlVnBzdGRTYTVNUWJkcHRkcStRb2pWQUtvMGF0UUk4K2JOUTZOR0RsMFNVZlZPbno2TlNaTW1XVTQ4emhaQ0RFNU9UdjVhNGJMS2pGZW1JTGZ4emp2djROcTFhK2pUcHcvT256K1BEejc0QUUyYk5zWHMyYk1Cb01oLy9RSzNMN3QwNzRtWTk3cTdvUUlvZklGVnl3bVdOV3JVS0xTTTNJZXpXOWpWZ3EzbkZaTmJKN01uYmxIZHJUVG5rRlJFM0tJcXZmSzZBYU9yZVVMcnVTZHZVZkZiem8weHBLaXNFaElTYnVyMSt0Y0FSQUFvV0x0MkxVYU1HR0ZwUG5BTFY2OWV4WWdSSXl3aFZRQWdRcS9YdjFhUlFzclQ4WnVPaU1yVXdxNGt0cDU3QmdZVkVRRW9mUXU3RXRoNjdsa1lWRVJrcGRQcDBpVko2aVJKMGtLejJZeUZDeGRpNnRTcGx1WUVWY2pOemNYVXFWT3hjT0ZDbU0xbUNDRVdTSkxVbWJmbXFMZ1lWRVJrUTZmVDVldDB1b21TSlBVRGtCMFhGNGMzM25nRHAwK2ZWcm8wbkQ1OUdnTUhEclNjSDVVdGhPaWJuSnc4U2FmVDhmeW9Db3hCUlVSMjZYUzZ6UUJhQWZqdDlPblRlT09OTjdCbnp4N0Y2dG16WncvZWVPTU55L2xSdjBtU0ZGUVJ6bytpKzJOUUVWR1I5SHI5YjVVclYyNE5ZRk51Ymk0bVQ1Nk1SWXNXV2E5K1VoNEtDZ3F3Y09GQ1RKNDgyYklMY3BQUmFHeWwwK2w0ZnBTSFlGQVJVYkdVYkdGbjZ6a0JEQ29pY2t5NXQ3Q3o5WndzR0ZSRTVMRHlhR0ZuNnpuZGkwRkZSQ1hpeWhaMnRwNlRQUXdxSWlveFY3U3dzL1djaXNLZ0lxSlNjMVlMTzF2UHFUZ01LaUlxazdLMHNMUDFuQnpCb0NLaU1pdE5DenRiejhsUkRDb2ljaGFIVzlqWmVrNGx3YUFpSXFjcXJvV2RyZWRVR3U1MUcwOGljZ3M2blM1ZHE5VjJBdkN4Mld5ZXNIRGhRaVFtSmdJQUVoSVNBQUJDaUFVYWpXYnFrU05IMk5WSHhXSlFsWUhsRnVoRVZOaWR0dktKV3EzMmtCQmlkVUpDUXBVN2k3S0ZFSVBaMVVlTzRxNi9VaEJDN0ZPNkJySWxoRGlzZEExazMxMHQ3Q2tBVXRoNlRpWEZMYXBTU0U1TzdxaDBEVVR1UksvWC95Ykw4bk1Bd05aektpbHVVUkVSa2FveHFJaUlTTlVZVkVSRXBHbzhSa1ZFVGlYdWY4K1BJcGRMa2lRNXVSeXFBTGhGUlVSRXFzYWdJaUlpVldOUUVSR1JxdkVZRlJHNXhBc3Z2RkJvTERzN0c3Nit2dkQxOWJVWjc5V3JGOGFPSFZ0ZXBaR2JZVkFSa1V2ODhNTVBObyszYnQyS2Rldlc0ZlBQUDBmTm1qVVZxb3JjRVlPS2lGekthRFJpNGNLRlNFbEp3Wmt6Wi9EdHQ5L2kxMTkveFpBaFEvRDAwMDhyWFI2NUFSNmpJaUtYU1V4TVJQLysvWkdibTR0VnExWUJBUHIzNzQ4MmJkcGczTGh4bUR4NU1zNmRPNmR3bFVRdUpNdXlrR1daTjFvalVoRWhoRGgxNnBRWU9YS2srTWMvL2lGMjc5NHR3Mjl6QWdBQUlBQkpSRUZVTEdSWkZnVUZCVUlJSVF3R2cvalBmLzRqZ29PRHhjS0ZDNFVENTE5NU5FLyt2dU91UHlKeXV1clZxME9XWmN5ZlB4OStmbjdXOFpDUUVGak82YTFVcVJKR2p4Nk5sMTkrR1RxZFRxbFN5UTI0OVZuZ2xuOWQ2UFY2dDM0ZlJCWEozVnRHUVVGQnFGcTFhcEZ6Yjk2OGlZU0VCR3NYSUs5TVVUUlAvcjdqRmhVUnVZelpiRVpzYkd5aGRuUUwzbnlVSE1GbUNpSWlValVHRlJFUnFScDMvUkdSUy9YbzBVUHBFc2pOTWFpSXlHVkNRa0lRR1JrSmIyLzdYelZUcDA2RlJzTWRPMVE4dCs0ZThlUXVHQ0sxS3N2NVVPejZLNW9uZjkveG56SkVSS1JxM1BWSFJFNWxiNnRJbHVWQmtpUUpuVTczbFJJMWtYdGpVSlZDUUVCQW9pUkpyWlN1Zy80aWhOaVhuSnpjVWVrNnFEQlpscHRLa2pSYkNORkFsdVhEZXIzK042VnJJdmZDWFgrbHdKQlNIMG1TUXBTdWdRclRhclY5QVJ3V1FqUzRNM1E0SUNEZ0ZTVnJJdmZETGFveTRQWEoxSUZYTjFBZnJWYnJJNFNJRkVKRUFFQndjREFBSUNFaG9Zb2tTWnUxV3UxQ0FGTjBPbDIra25XU2UrQVdGUkU1bFZhcnJTK0UyQXNnd3N2TEN4TW5Ua1JVVkJTaW9xSXdjZUpFZUhsNVFRZ3hRUWl4Tnlnb3FKN1M5Wkw2TWFpSXlHbGtXVzR2aE5BRGFGK3JWaTJzV0xFQzRlSGhrQ1FKa2lRaFBEd2NLMWFzd01NUFB3d0E3VTBtVTdKV3EyMm5jTm1rY2d3cUluSUdTWmJsQ0FBL0FxZ255ekxXcjE4UGYzLy9RaFA5L2YyeGZ2MTZCQVFFQUVBOUljUytPOC8xdVBPRHlERU1LaUlxaytEZzRLcXlMUDhYd0VJQVhnTUdETUN5WmNzc1cwMTIxYXBWQzh1WEw4ZUFBUU1Bd0F2QVFsbVcveHNjSEZ6MFBVSElZekdvaUtqVVpGbHVhakFZRGdQbzUrZm5oOGpJU0VSRVJCUjV5YVM3ZVh0N0l5SWlBcEdSa1phYksvWXpHQXlKc2l3M2RYWGQ1RjRZVkVSVUtwYldjd0RQTm1yVUNHdldyRUhuenAxTHZKN09uVHNqT2pvYWpSbzFBb0NtWUFzNzNZTkJSVVFsb3RWcWZXUlpYaWlFMkFTZ1NwY3VYUkFkSFkwbm5uaWkxT3RzMUtnUm9xT2owYVZMRndDd3RMQXYwR3ExUGs0cW05d1lnNHFJSEdhdjlYek9uRG1XWFhkbDR1Zm5oemx6NXJDRm5RcGhVQkdSUTRwclBYY1d0ckNUUFF3cUlyb2ZoMXZQbllVdDdIUTNCaFVSRmFrMHJlZk93aFoyc21CUUVaRmRaV2s5ZHhhMnNCUEFvQ0lpTzV6VmV1NHNiR0gzYkF3cUlySnlSZXU1czdDRjNYTXhxSWdJZ0d0Yno1MkZMZXllaVVGRlJPWFNldTRzYkdIM1BBd3FJczlXN3EzbnpzSVdkcy9Cb0NMeVVFcTJuanNMVzlnOUE0T0s3TkxwZERDYnpVcVhRUzdpcXRaelYzNXVjbkp5N0k2emhiM2lZMUNWSTZQUmlOMjdkeGNhTjV2TjJMSmxDMjdkdW1VemZ2MzZkU3hidHF6RXJ4TWFHZ3FqMGVqd2ZMUFpqS3lzclA5bjc5N2pvcWozLzRHL1poY1FVSlRVek1zM1BWaVpXcGJNZ0duZ0hjN3BsSVJva3BENVRVVktEUU52cUtmeXE2YUpGeFQ5ZFRQdEZBb2VMNW1WdHhQYXljdVdpcnNiRVpxcFlDWUhqd0lobDBYWTNmbjgvcERadzhJdUxMRHNoWDAvSHc4ZkQzWm1kdmF6TXV4N1B6T3Z6MmVNbHNYR3h0WnJ6eDkvL05Ia3R0UjE4T0RCZXNzdVhyeUk0dUxpRnUrYldNWmM5TnlSanhzQUdEOStmSVByS2NMZWR0bHU1QjVCUlVVRlB2endRMXk5ZWhXelpzMHlMRTlQVDhlZVBYc1FHaG9LVDA5UHczSWZIeCtjUFhzVzdkcTFRNDhlUGJCcTFTcVQrNjJzcklSU3FUUThMaWtwTVZ3RUh6WnNtTm4yUkVkSEl5NHVEZ3FGQWx1M2JzWDI3ZHZoNGVGaGN0dWpSNC9pL2ZmZngrZWZmdzUzOSthbmdkZXNXWU54NDhZWkxTc3FLc0xhdFd1eGRldldGdTJiTkV3UUJIZkdXQkpqTEFFQVFrTkQ4ZmJiYnh0U2ZiWThiZ0lDQXRDclZ5K1R6OG5QejhmNTgrY2JmQy81K2ZubzJMRWpSbzhlamZ2dnZ4ODZuUTdGeGNXWVAzOCtVbE5Uc1dMRkNtUmtaRWdSOW1RQWk1VktwYmJCblJMU0duaWVaenpQTTN1OWJuUGN2SG1UVFpzMmpSVVhGelBHR0x0OCtUSWJPM1lzdTNMbGlzbnRDd29LMkd1dnZjWkVVVFFzdTNQbmp0RTJVbHNXTGx6STlIbzlHenAwS05OcXRTdzVPWm45KzkvL05teFhVVkZodHQxTGx5NWxiNzc1cHRFK0t5b3FHR09NWldWbHNWR2pSckVmZi95eEdlL1lXRkJRRUdPTXNaTW5UN0tnb0NERHY2ZWZmdHJvY1ZQWTZ6aHdKb0lnOU9CNS9pVFA4eXd3TUpDbHBhVVpqaWw3SERkRGh3NDErL3VzdlM0aUlzTHdMeUFnZ0VWRVJMQWJOMjZ3eE1SRWR1Zk9IVFppeEFqR0dHTmZmLzAxR3pwMEtMdDI3UnBqakRGUkZGbGFXaG9MREF5VWpvK1R6aDVoZCtYam5IcFVOckp0MnpaOCt1bW5oc2RoWVdHb3JLeUVsNWNYQU9CLy8vZC9EZXRPbno0TkFCQUVBVXFsRXUrLy83NVJURGdzTEF3blRweW85eHFscGFYSXpjMkZYcTlIZFhVMXZ2bm1HOHlkTzllaTlpMVpzZ1NUSjA5R1ZsWVdubnp5U2NOeWpVYURCUXNXWU5teVpVYkxtMHJxUmQyOWV4Zmp4bzNEOHVYTERlK1R0SzZhNlBrZUFOMjdkdTJLcEtRa28xU2ZQWTRiclZhTHlNaElrL3ZVYXYvYjhkbS9mNy9oNTlEUVVMejMzbnY0N0xQUHNIVHBVblRzMk5Hdzd2RGh3NWd4WXdiNjlPa0Q0TDhSOW9FREIyTFJva1VvS2lxU0l1eVRsRW9sSFhoT2hncVZqY1RFeENBbUpzYndtREdHZ0lBQUhEcDBDSjA2ZFdyd3VXUEhqalY2WEZGUmdURmp4Z0FBSWlJaURNdjc5KytQN094c01NYncvZmZmWS9qdzRaREw1UmExcjBPSERraFBUemY2NHdmdURiQk1UMDlIMTY1ZExkcVBPZEsxcWVEZ1lNUFB4NDhmUjVjdVhRd2ZtbHF0RmlrcEtaZ3paNDZoZ0pNVzRYaWVqd2V3RG9DYzUzbXNXYk9tWHFyUEhzZU51N3M3OXV6WlkzSmQ3ZE9PRXlaTU1QeGNVbEtDeVpNbm8xT25UamgzN2h4bXo1NE5BTGg1OHlZMEdnMm1UWnRXYjE5U2hIM3g0c1ZRcTlWU2hIMmhTcVhhQk1BbGV5Zk9pQXFWblRCMjcyL0VrZ0dWMzM3N3JlSG50V3ZYWXZmdTNVYkxwSjdhNDQ4L2p1dlhyOFBUMHhNRkJRWDQ2MS8vMnVpK016SXk4TTQ3NzVoY1orNzVwbnB6elpHZm53KzFXbTBvVkpjdVhjSS8vL2xQTEZpd3dDcjdkMlZCUVVFK2xaV1Yyd0JFQXNDVUtWTVFGeGRuTXRWbmorTkdxOVVpUER6YzVIYW1lbFRsNWVXWU8zY3VYbm5sRll3WU1jS3dmdVhLbFNndUxvWkdvMEZWVlpYSldUU2tDUHVXTFZ1d2MrZE9LY0krMU12TEswYWhVSlExK21hSjNWR2hzZ0ZSRkkzK3VHcDc5dGxuVFM0M2RWcnMzTGx6eU16TU5OdmJDQWtKUVg1K1B2YnYzNCtYWDM3Wm9yYUZob1pLYzZkQkZFVTg5ZFJUT0hQbURPUnlPYXFycXpGczJEQ2pvRVp6TU1adzQ4WU41T2Jtb3JxNkdyTm16Y0xERHorTTBOQlFyRm16eHJCZFZsWVdoZ3daMHFMWGFpMU0rbWJSREp5TnAzZW9pWjd2QjlEZjI5c2J5NVl0YTNCQ1dYc2NOeWtwS1FnS0NqSzVUcUZRR0QzT3o4OUhRa0lDZkgxOVRmNGREUnc0RUlNSEQ4Wm5uMzFtRkZLcVRZcXdEeG8wQ011WEw0ZEdvNG1zckt3Y3hQUDhSSlZLZGRHaU4wM3NoZ3FWRGNoa3NucUY1OHN2djhRNzc3eUR5Wk1uNC9YWFgyOTBIemR2M3NTeVpjdXdmdjE2d3lrUFV5NWZ2Z3dQRHcrc1hyMGFTNWN1YlZJN2I5KytEUjhmSDR0UCsxaXF1cm9hYytiTXdTT1BQQUs1WEk3WnMyZGo0TUNCME92MXlNdkxNMXlyVTZsVUdEVnFsRlZmMjlVSWdqQ0pNZllKZ0E1K2ZuNVl2MzY5UlJQSzJ1SzR1WHo1c3Rsclg3ZHUzVUszYnQzcUxVOUlTTURxMWF2Um8wY1BsSldWSVNvcUNnQlFXRmlJakl3TXczWXZ2dmdpNXMyYlo3WlFTVUpDUXZEUVF3OWg0Y0tGeU12TGt5THMwOVJxOWI1RzNxWk5OZkxGcU1FdlRiYitZbVFMVktqc29LcXFDcDkrK2luKzlyZS9ZZlBtelFnTURNUlRUejFsZHZzLy92Z0RzMmZQeHJScDAvRFlZNDgxdU8vejU4OGpKQ1FFV1ZsWjJMVnJsK0VQMnhLWm1aa1lNS0RoTVpMWjJkbDQ3TEhISUpOWlBnU3ZYYnQyK09xcnJ3RGN1MFkxYU5BZ0FJQmNMb2Vmbng5KytlVVhQUG5razFDcFZFMytrTFFXZjMvL1BtcTEramU3dkxnVk5CWTliNHl0anBzalI0NEFBQTRjT0lET25UdGp4SWdSME92MUdESmtpR0dkUksvWFkvUG16UUNBWGJ0MkdhMlRlbk1TUHo4LzNMeDUwNkwyU3JPd1U0VGRlVkNoc2pHdFZvczMzM3dURHozMEVNYVBIdzhmSHg4c1dMQUFiNzMxRnY3ODV6L1gyLzdXclZ1WVBYczJSbzBhWlRZbEphbXVyc2JodzRmeHdRY2ZJRHc4SEZPbVRFRkFRQUFlZWVTUlJ0dFZXVm1KVHo3NXhDandZY3E4ZWZQdzZhZWZ3czNORFE4ODhFQ2orMjNNbzQ4K2lsOS8vUlVlSGg3bzFhdVhUYWZ2NFhuK1ljYllSQUFUT0k0YkFpZWRJNjVtMXZQZEFJYkw1WExFeDhjaktpcks0Z2xsYlhuYzlPclZDOFhGeGRpeVpRdFdyRmhodEUzZGExYVJrWkZJU0VqQTRjT0hwU21TVENvdUxzYnQyN2ZyQlRvYUlzM0Mvc1FUVDJEVHBrM1E2L1h6QUFRR0JnWkdabVptV2xieGlNMVFvYktocTFldllzV0tGZWpVcVJQV3JWc0g0RjZpVDZmVDRmLys3Lzl3NU1nUnhNVEVHUFdhM056YzhPeXp6K0tWVjE0QmNDOUtyTmZyVGU0L05UVVZEei84TUI1OTlGRUE5MDZibEpTVW9LS2lBbDVlWHNqUHp6ZDVNVDAvUHg5dnZmVVdIbnp3UVR6enpETkdyODF4SE1yTHk5R2hRd2VVbHBhaXZMd2N2cjYraUk2T3h2ang0MDBtclpvaU1URVJucDZlK09pamp6QjgrUEFXN2NzUy92NytBMlV5MlFzMUJlcUo1cDRsYWVtQVZXdHBMSHB1Q1ZzZE45MjZkVU5wYVNubXo1K1B3TUJBYk55NEVVVkZSUWdPdmpmcCtaZGZmbW0yalR0MzdqUjZYTHRIRlI4Zmo5emNYSXRPb2RkR0VYYm5RWVhLQmtwTFM3Rm16UnI4OE1NUG1ERmpCcUtqbzQxT25mM2xMMzlCLy83OXNYNzlla3lkT2hWRGhneEJTa29LQUtCejU4NllQbjA2TGw2OGlOZGVldzBjeHlFc0xBeDZ2UjR5bVF4NWVYbUcwenRYcmx3eFNzdzkvL3p6WUl4aDVNaVJxS2lvZ0V3bXF6Y056WWtUSjdCMDZWS01IejhlOGZIeFJ1MlN5V1Q0eTEvK2dyQ3dNSGg2ZXVMdTNic0lDd3REKy9idHNXM2JOc3lhTlF0Mzd0eEJmSHk4UmY4SG9pZ2FQdkNrRHlkSmRYVTE1SEk1ZHV6WUFRQ1lQbjA2cGsrZjNwVC9abk00UVJEOHBaNFRnUDR0eUVVWXVMdTdtLzFnYldoV0J5dXlLSHB1Q1ZzZE43LysraXNXTFZxRTRPQmdKQ1ltNHZmZmY4ZTJiZHZ3NFljZndzM05EV1BHaklGTUpnTmpES0lvUXFmVDRZc3Z2Z0NBQms5RnBxYW1Odms5MStiSUVYWnBHRXB0NWVYbDhQRHdxRGNiU0VSRUJPTGk0bXpWTkp0eXlsTWRFbW1VdGtxbHNuV3FpZ0ZvVWhydXdJRURHRDE2ZEtOanBpNWR1b1JPblRxaGUvZnVoZ0cvcHJ6NjZxdjQ4Y2NmNGVIaGdWZGVlUVV6WnN3d3U4L3E2bW93eHVEdTdsN3YybEoxZFRVS0N3dlJzMmRQaTkrTHBMQ3dFRmV2WG0zdytwb2tQRHdjdDIvZlJuaDRPQklURTV2OFdnMFJCQUdBMFhFZzQzbCtDR1BzQlpsTU5vRXg1bWZKZmhvNmp1cGUzQTRJQ0VEZnZuMU5icHVibTJ2VW83TDJ4ZTJtUk05Ynd0ckhqVWFqZ1VxbHF2Y2xSY0lZTXhRcDRGNlBSeTZYNC9ubm56ZGM0NVJJeTBhT0hHbTE0Ukk2blU2S3NFdUw5dGdyd200dVRMRi8vMzZrcGFYaDQ0OC9SdWZPblUwK3R5MkdLWno2RGRsN09wR1d4cmFKZFVpRmlqRTJzdWEwM2dRQXBzL0xOVlBkMy9Xd1ljUHd3dzgvbU55MjdqcXBmZGJDR1B1VjQ3aCtBSkNVbE5SZzlMeXRFMFd4U2NFZVN4dzdkcXoybDZsL3FWU3ErdDJhVmxhM1VGVlZWU0U1T1JuWjJkbTRkT2tTNXM2ZGk1eWNITVRFeEtCZnYzNUd6MjJMaFlwTy9aRTJnK000Sm9vaWs4bGtMUm4yWkJGTEI2eVMxbVh0SXVXSXpwNDlpNlNrSkR6MjJHUFl2bjA3Z29PREVSVVZoWU1IRCtLTk45N0FFMDg4Z1RsejVxQjM3OTcyYm1xcmNlcks2MHluL2h5UlRxY0RBS3VmTXJJMVU2ZitCRUVJWkl5OXdISGN4Tlk0OWFkUUtCb2NzRnA3bmJPZStuTTFPcDBPbXpkdlJscGFtclJvVDFWVjFZeWNuSnh5VzdlRk1jYnk4dkt3YnQwNlhMMTZGUXNXTERBRVNBUkJ3TGx6NXlDWHkzSDM3bDFzMzc0ZHUzYnR3c1NKRTVHUWtFQTlLdEsyTEZ1MkRMMTc5OGFycjc1cTBmYS8vZlliRGg0OGlEbHo1clJ5eTFwTVZDcVZad0djQmJBb0lDQmdzQ2lLRXdGTUJOQy91VHR0em9EVnVtT0RyS0htbXNsa251ZC9BTEJ1NTg2ZGJqazVPVWhLU25LcXUvTTZrc0xDUWlsTUFRQTZBQXRWS2xVSzdCaW02TlNwRTNpZXgvcjE2NDNHdzQwYU5jb3c5TURUMHhOejVzekJ1SEhqblA2TGMwT2N1dks2WW8vcXdJRURXTGx5cGNYYks1VktWRmRYbXp4TlZWbFpDWTFHWS9MRHpkUUhyRWFqUVVSRUJOYXVYZHVpbWRTdHpVU1B5cXlhZVByRW1oU2cwWnRvU28vSzFJQlZjOGREYTM3REZRUWhtREcyRjBEM0xsMjZZTzNhdFUyT3A3ZVVLSXI0NmFlZmNQejRjYnp4eGh2MWVuYloyZG1HNFJXU2lSTW5HZ1ozaTZLSWxKUVVmUFhWVjJDTVljS0VDWWlMaXpOOEdEZTJ2cVhVYWpVU0V4TlJWRlFFQUFVY3gwWGFPNTVlKzNnTERBeUVqNCtQMlczTHlzcWdVQ2dNS1VEcVVSRzdDdzhQUjFoWUdBQmd5SkFoT0hIaWhOSGNmNmFXQWZlKzhVc2ZwTG01dVRoNzlxd2g4bnZzMkRIY2Q5OTk0SGtlbFpXVmh2Rk1naUNZVEJhWm1qUzJzckxTS1c3Ym9WYXJMd0M0QUdDbElBZ1BNY1ltTXNZbTFnejR0VWhUQnF5KzlOSkwxbWkyV1VxbDhyUWdDRHhqYkhkUlVkSHdtVE5uSWo0K0h0SFIwUzMrSUM4dkwwZEZSVVdqQTd1ZmVlWVpjQnlId3NMQ0J1UFJwMDZkTWpsVFJtcHFLazZmUG8xZHUzWkJvOUVnTmpZV3ZYdjNOa1RpRzF2ZlhJd3hwS2VuWTlPbVRWTFM4S1JjTG4vUjBRYjhpcUtJbzBlUG1yMDVwYlhET282SUNwV1RrU0s3RXBsTVZtK090YnJMM04zZHNXM2JOdXpmdngrSERoMUNaV1Vsb3FLaW9GQW9vTlZxY2Q5OTl5RTlQUjJyVnEzQ3VISGpzSFhyVmdDQWg0ZUhZVDQxaFVLQndZTUhvMzM3OW9iSFR6NzVKRHAwNkFDZy9yZ29aNkJVS3E4Q1dBdGdyYisvZng5TG50UGNBYXV0U2FsVUZnaUNNQmJBR2xFVTUwbnBzS1pNb1dTS1JxUEJ5eSsvakxDd01FeWJOczN3dTY1cjgrYk4wR3ExOVhwTmx0cTdkeTltelpxRjd0M3YzZGN3SWlJQ2h3NGRNaFNpeHRZM2gwYWprYVpRQWdBd3hqYklaTElsbVptWmxJUnhRRzAvTWtOdzd0dzV6SnMzRHprNU9VaElTRUI2ZWpyQ3dzS3dmZnQyZUhwNlFoQUViTml3QWUrLy96N0t5OHV4ZVBGaUtKVkt2UGZlZXlncEtjR2JiNzZKdFd2WDR0YXRXd0R1M2Z6dzhPSERlTzY1NTdCdTNUcmN2SGtUVzdac3NmTzdiQmxMNXZuTHljbEJWRlFVK3ZYcmg5V3JWMlBEaGczSXpNekVsQ2xUREFOV1EwSkNNSGJzV0l3ZVBkb21NMjFJbEVxbFZxbFV6dWM0TGhKQWVVWkdCcVpPbllxOHZMeG03N05idDI3WXQyOGY5SG85SmsyYWhMUzBORlJYVjlmYnJuLy9abC8yUTFGUkVXN2V2R21ZL3hHNE54djY1Y3VYTFZyZkhIbDVlWGo1NVplbElsWE9HSnVrVnFzWDBEeC9qb3Q2VkM0Z0lDQUFSNDhlUlZCUUVMNy8vbnVqZGN1WEx6ZDZYRlpXaG0rKytRWjZ2UjY3ZHUxQ2ZIdzhRa0pDc0d2WExuaDdleHNHSWE5YXRRcFhyMTdGKysrL2ovSGp4K1A1NTUvSGd3OCsyT0liTERveVB6OC9MRm15eE5DRDZ0T25qOUgxUWxNRFZtMU5xVlR1NVhuK1p3Q2Y1K1hsRFpnNmRXcWp0L2xvU01lT0hRMXpCMzcwMFVlWU5Ha1M0dUxpbXJXLzRjT0hvME9IRGdnS0NzS2lSWXZnNit1THdzSkNBREE2eGV6cjY0dXlzaktJb3RqbytxYkcwNDhkT3liZDVnTUFMbkljTjBHbFV2M1M1RGRqWSthR1FyZ0tLbFJPcHU3NWFGUGYybXN2aTQyTnhhdXZ2Z3E1WEE1UFQwOURTR0xmdm4zbzBhTkh2WWgxY0hBd3ZMMjljZjc4ZVdSa1pHRGp4bzFtejRFLzlOQkQyTEJoQTg2Y09ZTk5temFaL0xiZGxuaDdlemQ0aXBQak9IQWNaL2V4UFNxVjZtSlFVTkJUbFpXVjJ6UWFUV1JpWXFKVkl1d2RPblFBWXd4Mzd0eHAwdk1HRGh3SWhVSUJkM2QzWExseUJjdVhMOGV5WmN1UWtwSmltTGV5N2hSTVVwRnZiTDJsSENsNjNsU2pSbzFDVWxLUzJkL2RraVZMN0g3TXRUWXFWRTVHQ2tSSU42ZVR4bE5JQkVFd2U5RmFjdURBQWV6WXNRTyt2cjZHNjFGWHJsd3h1c1ZHUUVBQWR1L2VqY0RBd0hxQmlycTNXQ2dwS1VGbVptYUwzeHV4SG10RjJLOWV2WXJVMUZTY1AzOGUwZEhSMkx0M0w5cTFhOWVrdHNqbGNzTXgrdWlqajJMT25EbElTRWlBS0lxR0djL3YzTGxqdVA1WlVsSUNYMTlmeUdTeVJ0ZGJ3aEdqNTAyeFljT0dCdGUvKys2N05tcUovYlR0TXR5R1NiYzFhT3BORHZmdDJ3ZVZTb1daTTJkaTJMQmhlT3V0dC9ENDQ0OWowcVJKOVc0aExwUEpJSlBKa0pHUllmZ0h3T2p4MGFOSHJmYWVIQm5YQW5ac05sT3BWSnM0amhzTjRLWmFyVVpVVkJSKy9QRkhpNTU4NDhZTnhNWEZZY0NBQWZqaWl5L3cwa3N2TmJsSW1WSmRYWTEyN2RwQkpwT2haOCtlOFBIeHdZVUxGd3pyTDF5NGdNY2ZmeHdBR2wzZkdMVmFqZWpvYUtsSUZYQWNOOW9SSnBzbFRVT0Z5a21kT1hPbTBac29takpod2dTOC9mYmI2TldyRjg2ZE80ZkZpeGNqTXpQVEpTS3Vya3FwVko3bU9JNEhjS3FvcUFnelo4NUVXbG9hR3B0bXFsdTNiamh3NEFBbVQ1NXNOaHB0aVcrLy9SYjUrZm5RNi9YNCtlZWZzWG56WnNNMUY1bE1ockN3TUh6eXlTY29MQ3hFYm00dTl1L2ZqeGRmZk5HaTllWXd4cENXbG9iWTJGaHBmTlJKdVZ6TzIzdDhsS1ZNZmVFUkJBR0NJRFQ2cGNuZWJXOE5kT3JQQ2VYbTV1S0REejZvRjRTd3hQWHIxN0Z1M1RvTUdqUUlpeGN2UnI5Ky9WQlFVSURkdTNkajRNQ0JGdTlIRkVXSW9vaVNraEs3aEFaSTB6UW53bjc0OEdFa0pTV1pYSmVSa1dHSXE5ZitrbFA3RmlmU2FlcnM3R3hEZ0tGYnQyNElDd3ZEekprekRkdTkvdnJyV0xWcUZjTER3K0hqNDROWFgzM1ZhRCtOcmErTG91ZHRqMU4vd3JqaXpCUmZmdmtsa3BPVEVSc2JhM0l3YVVQWHFBSUNBZ3hqVWN3cEtTa3hHcmdiR0Job2RQMUpTdjJWbEpUZ3VlZWVnN2UzTjBKQ1FxeCs2NDZtYU1yTUZBUVFCR0VTWSt3VEFCMzgvUHl3YnQwNitQbFpOQjJpdzh2THk4T0NCUXR3N2RvMTRGNzBmSnBhcmQ1bjUyWlpoYjArN3h3QjlhaWN6QU1QUElCTm16YkIzOS9mNVByWTJGaTR1N3ViWERkeTVNaEdMOHpXRGxRQTl3YjIxaVlOc3ZUMTlhMjNqamdIYTBmWUhZV3pSczlKNDV5Nk1ydGlqNHJVUnoycTVta3JzN0E3Yy9TOEtWeTVSMFZoQ2tKY2xFS2hLRk9wVkpNQkpBRFE3ZHk1RTYrOTlwb1VQbkFLaFlXRmVPMjExNlFpcFFPUW9GS3BKcmUxSXVYcXFGQVI0dHBhRkdHM0o0cWV1dzRxVklTUVprZlk3Y0habytlazZhaFFFVUlBM0l1d2N4dzNsdU80WkZFVWtaeWNqQ1ZMbGtqaEJJZWcwV2l3Wk1rU0pDY25ReFJGTU1ZMmNCd1g0bWkzNWlEV1JZV0tFR0xRR3JPd1d3dk5ldTY2cUZBUlF1cFJLcFY3QVF3QmNERXZMdzlUcDA3RnNXUEg3TmFlWThlT1llclVxZEw0cUlzY3h3VzJsZkZScEhGVXFBZ2hKcWxVcW90ZVhsNVBBZGlqMFdpUW1KaUlqUnMzUXFmVDJhd05PcDBPeWNuSlNFeE1sRTVCN3FtcXFocWlWQ3BwZkpRTG9VSkZDREhMbmhGMmlwNFRDUlVxUWtoamJCNWhwK2c1cVkwS0ZTSEVJcmFJc0ZQMG5KaENoWW9RWXJIV2pMQlQ5SnlZUTRXS0VOSWtyUkZocCtnNWFRZ1ZLa0pJczFncndrN1JjOUlZS2xTRWtHWnJTWVNkb3VmRVVsU29DQ0V0MHB3SU8wWFBTVk5Rb1NLRVdJUEZFWGFLbnBPbW9rSkZDTEdhaGlMc0ZEMG56ZVZjdC9Ja2hEZzhwVkpaSUFqQ1dBQnJSRkdjbDV5Y2pMTm56d0lBRkFvRkFJQXh0a0Vta3kzSnpNeWtWQjlwRkJXcUZwQnVnVTRJTVZZVEs1OHZDTUlaeHRnbkNvV2lRODJxY3NiWU5FcjFrYWFnVTMvTndCajd6dDV0SU1ZWVkrZnMzUVpTWDYwSWV6YUFiSXFlaythZ0hsVXpxTlhxMGZadUF5SE9RcVZTWGVSNWZoQUFVUFNjTkFmMXFBZ2hoRGcwS2xTRUVFSWNHaFVxUWdnaERvMEtGU0dFRUlkR2hZb1FRb2hEbzBKRkNDSEVvVkdoSW9RUTR0Qm9IQlVoeEtwWXcvZW1iM0RpV1k3ak9DczNoN1FCMUtNaWhCRGkwS2hRRVVJSWNXaFVxQWdoaERnMHVrWkZDR2tWWThhTXFiZXN2THdjSGg0ZThQRHdNRm9lRVJHQnVMZzRXeldOT0JrcVZJU1FWdkh0dDk4YVBkNi9mei9TMHRMdzhjY2ZvM1Buem5acUZYRkdWS2dJSWEycXFxb0t5Y25KeU03T3hyVnIxL0QxMTE4akp5Y0hNVEV4Nk5ldm43MmJSNXdBWGFNaWhMU2FzMmZQSWlvcUNocU5CdHUzYndjQVJFVkZZZWpRb1hqampUZVFtSmlJNjlldjI3bVZoTFFpbnVjWnovTU5qc3NnaE5nV1k0emw1dWF5V2JObXNULy8rYy9zbTIrK1lSS2U1NWxPcDJPTU1WWlpXY24rMy8vN2Z5d29LSWdsSnllelJzWmZ1VHhYL3J5alUzK0VFS3ZyMUtrVGVKN0grdlhyNGUzdGJWZythdFFvU0dONlBUMDlNV2ZPSEl3Yk53NUtwZEplVFNWT3dLbEhnVXZmTGxRcWxWTy9EMExha3RvOW84REFRUGo0K0pqZHRxeXNEQXFGd3BBQ3BKa3B6SFBsenp2cVVSRkNXbzBvaWpoNjlHaTlPTHBFRUFRYnQ0ZzRJd3BURUVJSWNXaFVxQWdoaERnME92VkhDR2xWNGVIaDltNENjWEpVcUFnaHJXYlVxRkZJU2txQ201dnBqNW9sUzVaQUpxTVRPNlJoVHAwZWNlVVVEQ0dPcWlYam9TajFaNTRyZjk3UlZ4bENDQ0VPalU3OUVVS3NxbTZ2U0JBRWI4YlliUURTeUY4TngzSDNLNVZLamUxYlI1d1I5YWdJSWEycXBpQWRrUjV6SEhlWWloUnBDaXBVaEpCV3h4ajdYUHBaRk1YUEc5cVdrTHFvVUJGQ1dwMkhoOGNoNldkdmIrOUREVzFMU0YxVXFBZ2hyZTdzMmJPbEFBNEMrRnFoVUpUWnV6M0V1VkNZZ2hCaUs1OXpIT2VTdDZrZ0xVT0ZxcG44L2YzUGNodzN4Tjd0SVAvRkdQdE9yVmFQdG5jN1NIMDh6dy9nT0c0Vlk2d256L1BuVkNyVlJYdTNpVGdQT3ZYWFRGU2tIQS9IY2FQczNRWlNueUFJa3dDY1k0ejFyRmwwenQvZi93Vjd0b2s0RitwUnRSRGQ4TTB4ME8waUhJOGdDTzZNc1NUR1dBSUFCQVVGQVFBVUNrVUhqdVAyQ29LUURHQ3hVcW5VMnJPZHhQRlJqNG9RWW5XQ0lQUmdqQjBIa0NDWHl6Ri8vbnlrcEtRZ0pTVUY4K2ZQaDF3dUIyTnNIbVBzZUdCZ1lIZDd0NWM0TmlwVWhCQ3I0bmwrT0dOTUJXQjQxNjVkc1hYclZrUkhSNFBqT0hBY2gram9hR3pkdWhWZHVuUUJnT0Y2dlY0dENFS3duWnROSEJnVktrS0l0WEE4enljQStCZUE3anpQSXowOUhZTUhENjYzNGVEQmc1R2VuZzUvZjM4QTZNNFkrNjdtdVM0MzRTcHBIQlVxUWtpTEJRVUYrZkE4L3c4QXlRRGtVNlpNd1FjZmZDRDFta3pxMnJVclB2endRMHlaTWdVQTVBQ1NlWjcvUjFCUWtJOXRXazJjQlJVcVFraUw4RHcvb0xLeThoeUFTRzl2YnlRbEpTRWhJY0hzUGFocWMzTnpRMEpDQXBLU2t1RHQ3UTBBa1pXVmxXZDVuaC9RMnUwbXpvTUtGU0drMmFUb09ZRCtmbjUrMkxGakIwSkNRcHE4bjVDUUVLU21wc0xQenc4QUJvQWk3S1FXS2xTRWtDWVRCTUdkNS9sa3h0Z2VBQjFDUTBPUm1wcUtQLzNwVDgzZXA1K2ZIMUpUVXhFYUdnb0FVb1I5Z3lBSTdsWnFObkZTVktnSUlVMWlLbnIrN3J2dlNxZnVXc1RiMnh0MjQ2YWlBQUFnQUVsRVFWVHZ2dnN1UmRpSkVTcFVoQkNMTlJROXR4YUtzSk82cUZBUlFpeGhjZlRjV2lqQ1RpUlVxQWdoRFdwTzlOeGFLTUpPQUNwVWhKQUd0Q1I2YmkwVVlTZFVxQWdoSmxrcmVtNHRGR0YzWFZTb0NDRkdXaU42YmkwVVlYZE5WS2dJSVFhdEdUMjNGb3F3dXg0cVZJUVFBTGFKbmxzTFJkaGRDeFVxUW9qTm8rZldRaEYyMTBDRmloQVhacy9vdWJWUWhMM3RvMEpGekZJcWxSQkYwZDdOSUsya3RhTG5yWG5jVkZSVW1GeE9FZmEyalFxVmpXVm5aOXZrZFo1NzdqbFVWVlZadkwwb2lpZ3RMVFZhRmhzYmk3dDM3eG90KytPUFAxcmN0b01IRDlaYmR2SGlSUlFYRjdkNDM4UXk1cUxuam56Y0FNRDQ4ZU1iWEU4UjlyYkpkcVAyQ0FEZ2xWZGV3Ymx6NXlDWHl6RnMyREN6MjYxZXZScDM3dHpCeXBVckxkNjNVcWswL0Z4U1VtSzRDTjdRNjBSSFJ5TXVMZzRLaFFKYnQyN0Y5dTNiNGVIaFlYTGJvMGVQNHYzMzM4Zm5uMzhPZC9mbXA0SFhyRm1EY2VQR0dTMHJLaXJDMnJWcnNYWHIxaGJ0bXpSTUVBUjN4bGdTWXl3QkFFSkRRL0gyMjI4YlVuMjJQRzRDQWdMUXExY3ZrOC9KejgvSCtmUG5HM3d2K2ZuNTZOaXhJMGFQSG8zNzc3OGZPcDBPeGNYRm1EOS9QbEpUVTdGaXhRcGtaR1JJRWZaa0FJdVZTcVcyd1owU1ltMDh6ek9lNTVrOVg3dXBlSjVuT3AzTzdMclMwbExEWTFFVW1VNm5ZenFkanZFOHo4ckt5Z3lQVFMxampMR0ZDeGN5dlY3UGhnNGR5clJhTFV0T1RtYi8vdmUvRGZ1c3FLZ3cyKzZsUzVleU45OTgwNmc5RlJVVmpESEdzckt5MktoUm85aVBQLzdZNVBkY1YxQlFFR09Nc1pNblQ3S2dvQ0REdjZlZmZ0cm9jVlBZODFod0ZvSWc5T0I1L2lUUDh5d3dNSkNscGFVeFVSUVpZL1k1Ym9ZT0hXcjI5MWw3WFVSRWhPRmZRRUFBaTRpSVlEZHUzR0NKaVluc3pwMDdiTVNJRVl3eHhyNysrbXMyZE9oUWR1M2FOY2JZdmIrZnRMUTBGaGdZS0IwZko1MDV3dTdLeHpqMXFHd2tPRGdZZXIzZThETUEvUERERHcwK2grTTR5T1Z5dzJPWlRHYjAyTlN5MHRKUzVPYm1RcS9YbzdxNkd0OTg4dzNtenAxclVSdVhMRm1DeVpNbkl5c3JDMDgrK2FSaHVVYWp3WUlGQzdCczJUS2o1VTBsOWFMdTNyMkxjZVBHWWZueTVUaDkrblN6OTBjc1Z4TTkzd09nZTlldVhaR1VsR1NVNnJQSGNhUFZhaEVaR1dseW4xcnRmenMrKy9mdk4vd2NHaHFLOTk1N0Q1OTk5aG1XTGwyS2poMDdHdFlkUG53WU0yYk1RSjgrZlFEOE44SStjT0JBTEZxMENFVkZSVktFZlpKU3FhUUR6NGxRb2JJUjZRTlpFQVNjUG4yNlhzR3hsdjc5K3lNN094dU1NWHovL2ZjWVBueTR4YS9Wb1VNSHBLZW5HLzN4QS9jR1dLYW5wNk5yMTY0dGFwdDBiU280T05qdzgvSGp4OUdsU3hmRGg2WldxMFZLU2dybXpKa0RMeSt2RnIwZUFYQXZlaDRQWUIwQU9jL3pXTE5tVGIxVW56Mk9HM2QzZCt6WnM4Zmt1dHFuSFNkTW1HRDR1YVNrQkpNblQwYW5UcDF3N3R3NXpKNDlHd0J3OCtaTmFEUWFUSnMycmQ2K3BBajc0c1dMb1ZhcnBRajdRcFZLdFFtQVMvWlFuQTBWS2p2NTQ0OC80T1hsQlU5UFQ2dnU5L0hISDhmMTY5Zmg2ZW1KZ29JQy9QV3ZmMjMwT1JrWkdYam5uWGRNcmpQMy9CTW5UclNvblpMOC9IeW8xV3BEb2JwMDZSTCsrYzkvWXNHQ0JWYlp2eXNMQ2dyeXFheXMzQVlnRWdDbVRKbUN1TGc0azZrK2V4dzNXcTBXNGVIaEpyY3oxYU1xTHkvSDNMbHo4Y29ycjJERWlCR0c5U3RYcmtSeGNURTBHZzJxcXFwTXpxSWhSZGkzYk5tQ25UdDNTaEgyb1Y1ZVhqRUtoYUtzMFRkTDdJb0tsUTNkdUhFREFEQno1a3lVbEpUZ280OCthckJRQ1lKZzlIajQ4T0gxdHFtOUxEWTJGcSsrK2lyeTgvT3hmLzkrdlB6eXl4YTFLelEwVkpvN0RhSW80cW1ubnNLWk0yY2dsOHRSWFYyTlljT0dHUVUxbW9NeGhoczNiaUEzTnhmVjFkV1lOV3NXSG43NFlZU0dobUxObWpXRzdiS3lzakJreUpBV3ZWWnJZWXcxKzlzM1orUHBIV3FpNS9zQjlQZjI5c2F5WmNzYW5GQTJKQ1RFNXNkTlNrb0tnb0tDVEs1VEtCUkdqL1B6ODVHUWtBQmZYMStqSWlVWk9IQWdCZzhlak04Kyt3eXpaczB5dVU4cHdqNW8wQ0FzWDc0Y0dvMG1zckt5Y2hEUDh4TlZLdFZGaTk0MHNRc3FWRFpRVmxhRzJOaFlhRFFhQU1DQ0JRc3djT0RBUnA4bi9aRkxmL1JTV2xBaUNBSk9uVHBWN3h2azVjdVg0ZUhoZ2RXclYyUHAwcVZOYXV2dDI3Zmg0K05qOVZPVDFkWFZtRE5uRGg1NTVCSEk1WExNbmowYkF3Y09oRjZ2UjE1ZUhpb3JLK0hsNVFXVlNvVlJvMFpaOWJWZGpTQUlreGhqbndEbzRPZm5oL1hyMTFzMG9hd3RqcHZMbHkrYnZmWjE2OVl0ZE92V3JkN3loSVFFckY2OUdqMTY5RUJaV1JtaW9xSUFBSVdGaGNqSXlEQnM5K0tMTDJMZXZIbG1DNVVrSkNRRUR6MzBFQll1WElpOHZEd3B3ajVOclZidmErUnRFanVoUW1VRFBqNCtlUFBOTi9IWVk0OUJFQVE4K3VpalRYcis3ZHUzMGJGalI0dUx4L256NXhFU0VvS3NyQ3pzMnJYTDhJZHRpY3pNVEF3WTBQQVl5ZXpzYkR6MjJHT1F5U3dmaHRldVhUdDg5ZFZYQU81ZG94bzBhQkFBUUM2WHc4L1BENy84OGd1ZWZQSkpxRlNxSm45SVdvdS92MzhmdFZyOW0xMWUzQW9haTU0M3hsYkh6WkVqUndBQUJ3NGNRT2ZPblRGaXhBam85WG9NR1RMRXNFNmkxK3V4ZWZObUFNQ3VYYnVNMWttOU9ZbWZueDl1M3J4cFVYdWxXZGdwd3U0Y3FGRFp5R09QUGRiczU1NDVjOGJpNTFkWFYrUHc0Y1A0NElNUEVCNGVqaWxUcGlBZ0lBQ1BQUEpJbzgrdHJLekVKNTk4Z3BpWW1BYTNtemR2SGo3OTlOTjZZMkQwZWoyKy92cHJQUFBNTTAyNjl2Ym9vNC9pMTE5L2hZZUhCM3IxNm1YVDZYdDRubitZTVRZUndBU080NGJBU2VlSXE1bjFmRGVBNFhLNUhQSHg4WWlLaXJKNFFsbGJIemZGeGNYWXNtVUxWcXhZWWJSTjNXdFdrWkdSU0VoSXdPSERoNlVwa2t3cUxpNDJmS0d6bERRTCt4TlBQSUZObXpaQnI5ZlBBeEFZR0JnWW1abVphVm5GSXpaQmhjck9SRkdFVENZenpNcFE5MEozYm00dVB2amdBeXhmdnR5aS9hV21wdUxoaHg4MjlOb1NFaEpRVWxLQ2lvb0tlSGw1SVQ4LzMrVEY5UHo4Zkx6MTFsdDQ4TUVIOGN3enp4aVd1N201Z2VNNGxKZVhvME9IRGlndExVVjVlYm5KVXpTLy9QSUx0bTdkMnVqc0FYVWxKaWJDMDlNVEgzMzBrY25yY05ibTcrOC9VQ2FUdlZCVG9KNW83dVdqbGc1WXRaYkdvdWVXc09WeFUxcGFpdm56NXlNd01CQWJOMjVFVVZHUlljakdsMTkrYWJhTk8zZnVOSHBjdTBjVkh4K1AzTnhjdlA3NjYwMTYzeFJoZHc1VXFHemswcVZMdVAvKyt5R1R5WXkrNWNiRXhPRFNwVXZRNi9VSUNBZ3dpbVIvK2VXWFNFNU9SbXhzck5tTHpuVmR1WExGS0RIMy9QUFBnekdHa1NOSG9xS2lBaktackY0aE9YSGlCSll1WFlyeDQ4Y2pQajdlNkpTZVRDYkRYLzd5RjRTRmhjSFQweE4zNzk1RldGaVl5ZGtqc3JLeU1IcjBhTE50S3kwdGhTaUtoZzg4NmNOSlVsMWREYmxjamgwN2RnQUFwaytmanVuVHAxdjB2aHZCQ1lMZ0wvV2NBUFJ2UVM3Q3dOM2QzZXdIYTBPek9saVJSZEZ6UzlqcXVQbjExMSt4YU5FaUJBY0hJekV4RWIvLy9qdTJiZHVHRHovOEVHNXViaGd6Wmd4a01oa1lZeEJGRVRxZERsOTg4UVVBTkhncU1qVTF0Y252dVRhS3NEczJwenpOSVpGR2FhdFVLcHUvRCttMUxVM0R6WjA3RjJmUG5zWFlzV094ZXZWcXczTHBXNnU3dXp2dXYvOStveUoyNXN3WnRHdlhUcnFGUVQwZmZmUVJwaytmYnRHVVE5WFYxV0NNd2QzZHZkNjFwZXJxYWhRV0ZxSm56NTRXdlJkekVoTVRFUmtaV1MrdEtBa1BEOGZ0MjdjUkhoNk94TVRFRnIxV1hkSnIxam9XWkR6UEQyR012U0NUeVNZd3h2d3MyVTlEeDFMZDFGOUFRQUQ2OXUxcmN0dmMzRnlqSHBXMVUzOU5pWjYzaExXUEc0MUdBNVZLVmU5TGlvUXhaaWhTd0g4SHZULy8vUE9HYTV3U2FkbklrU090Tmx4Q3A5TkpFWFpwMFI1SGliRGI4L1BPM3B6NkRUdkNkQ0l0alcwVDY1QUtGV05zWk0xcHZRa0FUSitYYTZhNnYrdGh3NGFablYyazdqcHp4YnU1R0dPL2NoelhEd0NTa3BJYWpKNjNkZExwYzJzNmR1eFk3UzlULzFLcFZHT3MrZ0xONE1xRmlrNzlrVGFGNHpnbWlpS1R5V1F0R2Zaa0VVc0hySkxXWmUwaVJSeFBteWxVdHY2VzRRaTlPV3ZRNlhRQTZvYzRuSlZLcFRvRjRCU0FCRUVRQWhsakwzQWNOOUVhcC81UTUxcEZVd2FzV3Z2NHJIM3FMekV4c2RWTy9ia2FuVTZIelpzM0l5MHRUVnEwcDZxcWFvWTkyMFRhVUtFaXpiTnMyVEwwN3QwYnI3NzZxa1hiLy9iYmJ6aDQ4Q0RtekpuVHlpMXJNVkdwVko0RmNCYkFvb0NBZ01HaUtFNEVNQkZBLytidXREa0RWdXVPRGJLR21tc21rM21lL3dIQXVwMDdkN3JsNU9RZ0tTbkpxZTdPNjBnS0N3dWxNQVVBNkFBc1ZLbFVLYUF3aGQwNTlibk8ycjBhZS9XbzdIR042c0NCQTAyK1QxVjFkYlhKMDFTVmxaWFFhRFFtUDl4TWZjQnFOQnBFUkVSZzdkcTFMWnBKM2RwTWhDbk1xb21uVDZ4SkFScTlpYWFFS1V3TldEVjNQTFRtRkVxQ0lBUXp4dllDNk42bFN4ZXNYYnUyeWZIMGxoSkZFVC85OUJPT0h6K09OOTU0bzE3UExqczdHNis4OG9yUnNva1RKeG9HZDR1aWlKU1VGSHoxMVZkZ2pHSENoQW1JaTRzemhJc2FXOTlTYXJVYWlZbUpLQ29xQW9BQ2p1TWlIUzJlVHRlb2lGTUpEdzlIV0ZnWUFHRElrQ0U0Y2VLRVVhemQxRExnM2pkKzZZTTBOemNYWjgrZU5VUitqeDA3aHZ2dXV3ODh6Nk95c3RJd25ra1FCSFR1M0xsZUcweE5HbHRaV2VrVXQrMVFxOVVYQUZ3QXNGSVFoSWNZWXhNWll4TnJCdnhhcENrRFZsOTY2U1ZyTk5zc3BWSjVXaEFFbmpHMnU2aW9hUGpNbVRNUkh4K1A2T2hvcTMyUTE1V1hseWZkUlJjQThNd3p6NERqT0JRV0ZpSXVMczdzODB4TitRWGNpNWVmUG4wYXUzYnRna2FqUVd4c0xIcjM3bTJJeERlMnZya1lZMGhQVDhlbVRadWtwT0ZKdVZ6K0lnMzRkU3hVcUp4UWMrNVQ1ZTd1am0zYnRtSC8vdjA0ZE9nUUtpc3JFUlVWQllWQ0FhMVdpL3Z1dXcvcDZlbFl0V29WeG8wYmg2MWJ0d0lBUER3OERQT3BLUlFLREI0OEdPM2J0emM4ZnZMSko5R2hRd2NBOWNkRk9RT2xVbmtWd0ZvQWEvMzkvZnRZOHB6bURsaHRUVXFsc2tBUWhMRUExb2lpT0M4NU9SbloyZGxObWtMSkVsZXZYa1ZLU2dvQUdLWTJrbjdXYXJYMWVrMlcycnQzTDJiTm1vWHUzZS9kMXpBaUlnS0hEaDB5RktMRzFqZUhScU9ScGxBQ0FEREdOc2hrc2lXWm1abVVoSEV3RkpkeEVlZk9uY084ZWZPUWs1T0RoSVFFcEtlbkl5d3NETnUzYjRlbnB5Y0VRY0NHRFJ2dy92dnZvN3k4SElzWEw0WlNxY1I3NzcySGtwSVN2UG5tbTFpN2RpMXUzYm9GNE43TkR3OGZQb3pubm5zTzY5YXR3ODJiTjdGbHl4WTd2OHVXc1dTZXY1eWNIRVJGUmFGZnYzNVl2WG8xTm16WWdNek1URXlaTXNVd1lEVWtKQVJqeDQ3RjZOR2piVExUaGtTcFZHcVZTdVY4anVNaUFaUm5aR1JnNnRTcHlNdkxhL0crLy9PZi8yRDU4dVZJU0VqQW4vLzhaMnphdE1sb2ZmLyt6YjdzaDZLaUl0eThlZE13L3lOd2J6YjB5NWN2VzdTK09mTHk4dkR5eXk5TFJhcWNNVFpKclZZdm9IbitIQlAxcUZ4RVFFQUFqaDQ5aXFDZ0lIei8vZmRHNitwT3oxUldWb1p2dnZrR2VyMGV1M2J0UW54OFBFSkNRckJyMXk1NGUzdERFQVFvbFVxc1dyVUtWNjlleGZ2dnY0L3g0OGZqK2VlZng0TVBQdGppR3l3Nk1qOC9QeXhac3NUUWcrclRwNC9SOVVKVEExWnRUYWxVN3VWNS9tY0FuK2ZsNVEyWU9uVnFvN2Y1TUtlNnVob2ZmZlFSL3ZuUGYrS2xsMTdDMHFWTExScGdiczd3NGNQUm9VTUhCQVVGWWRHaVJmRDE5VVZoWVNFQUdKMWk5dlgxUlZsWkdVUlJiSFI5VStQcHg0NGRrMjd6QVFBWE9ZNmJvRktwZm1uMm15S3RqZ3FWRTJydWZhcmtjams4UFQwTklZbDkrL2FoUjQ4ZTlTTFd3Y0hCOFBiMnh2bno1NUdSa1lHTkd6ZWFIYkQ2MEVNUFljT0dEVGh6NWd3MmJkcUU2dXJxbHI0OWgrYnQ3ZDNnS1U2TzQ4QnhuTjNIOXFoVXFvdEJRVUZQVlZaV2J0Tm9OTTJPc0d1MVd0eTZkUXR1Ym03dzhQQkFjOGVtRFJ3NEVBcUZBdTd1N3JoeTVRcVdMMStPWmN1V0lTVWxCWHE5SGdEcVRjRWtGZm5HMWx2S1hQUThKeWVudkZsdml0Z01GU29uMU56N1ZOVjI0TUFCN05peEE3Nit2b2JyVVZldVhERzZ4VVpBUUFCMjc5Nk53TURBZW9HS3VyZFlLQ2twUVdabVpvdmZHN0VlYTBUWTI3ZHZqNVVyVitMNjlldll2bjA3dG0vZmpzbVRKK09GRjE1bzByVXZ1Vnh1T0VZZmZmUlJ6Smt6QndrSkNSQkYwVERqK1owN2R3elhQMHRLU3VEcjZ3dVpUTmJvZWt0UTlOeTUwVFVxSjliVSsxUko5dTNiQjVWS2haa3paMkxZc0dGNDY2MjM4UGpqajJQU3BFbjFiaUV1azhrZ2s4bVFrWkZoK0FmQTZQSFJvMGV0OXA0Y0dkY0NkbXcyVTZsVW16aU9HdzNncGxxdFJsUlVGSDc4OGNjbTdhUjM3OTVZdm53NXRtN2Rpcnk4dkNiUFVsNVhkWFUxMnJWckI1bE1ocDQ5ZThMSHh3Y1hMbHd3ckw5dzRRSWVmL3h4QUdoMGZXUFVhaldpbzZPbElsWEFjZHhvbW16V3VWQ2hjbUpOdVU5VmJSTW1UTURiYjcrTlhyMTY0ZHk1YzFpOGVERXlNek90UGg4ZGNSeEtwZkkweDNFOGdGTkZSVVdZT1hNbTB0TFNtbndxNzMvKzUzK3diTm15ZW1HS3huejc3YmZJejgrSFhxL0h6ei8vak0yYk54dWkvREtaREdGaFlmamtrMDlRV0ZpSTNOeGM3TisvSHkrKytLSkY2ODFoakNFdExRMnhzYkhTK0tpVGNybWNkN1R4VWFSeGRPclBTVFgxUGxXMVhiOStIZXZXcmNPZ1FZT3dlUEZpOU92WER3VUZCZGk5ZXpjR0RoeG84WDVFVVlRb2lpZ3BLYkZMYUlBMFRYTWk3QWNPSEVCU1VwTEpkUmtaR1lhaENiVy81TlMreFlsMG1qbzdPOXNRWU9qV3JSdkN3c0l3YytaTXczYXZ2LzQ2VnExYWhmRHdjUGo0K09EVlYxODEyazlqNit1aTZIbmI0dFNmTHE0Nk0wWHQrMVNaR2t6YTBEV3FnSUFBdzFnVWMwcEtTb3dHN2dZR0JocGRmNUpTZnlVbEpYanV1ZWZnN2UyTmtKQVFxOSs2b3ltYU1qTUZBUVJCbU1RWSt3UkFCejgvUDZ4YnQ4NW9BSzh6eTh2THc0SUZDM0R0MmpYZ1h2UjhtbHF0M21mblpyVVl6VXhCbk1vRER6eUFUWnMybWIxUFZXeHNyTmtJOGNpUkk3Rmh3NFlHOTE4N1VBSFVuMkJWR21UcDYrdGJieDF4RHRhTXNEc1NpcDYzVFU1ZG1WMjFSMFhxb3g1Vjg5anFCb3l0elJXaTU2N2NvNkl3QlNFdVRLRlFsS2xVcXNrQUVnRG9kdTdjaWRkZWUwMEtIemlGd3NKQ3ZQYmFhMUtSMGdGSVVLbFVrOXRTa1hKMVZLZ0lJVmFKc05zRFJjOWRBeFVxUWdnQTYwWFliWUdpNTY2RkNoVWh4RUNwVkJad0hEZVc0N2hrVVJTUm5KeU1KVXVXU09FRWg2RFJhTEJreVJJa0p5ZERGRVV3eGpad0hCZEN0K1pvdTZoUUVVS010T1lzN0MxRnM1NjdKaXBVaEJDVGxFcmxYZ0JEQUZ6TXk4dkQxS2xUY2V6WU1idTE1OWl4WTVnNmRhbzBQdW9peDNHQmJXRjhGR2tjRlNwQ2lGa3FsZXFpbDVmWFV3RDJhRFFhSkNZbVl1UEdqZERwZERacmcwNm5RM0p5TWhJVEU2VlRrSHVxcXFxR0tKVktHaC9sSXFoUUVVSWFaTThJTzBYUENVQ0ZpaEJpR1p0SDJDbDZUaVJVcUFnaEZyTkZoSjJpNTZRdUtsU0VrQ1pwelFnN1JjK0pLVlNvQ0NGTjFob1Jkb3FlRTNPb1VCRkNtczFhRVhhS25wT0dVS0VpaExSSVN5THNGRDBubHFCQ1JRaHBzZVpFMkNsNlRpeEZoWW9RWWkwV1I5Z3BlazZhZ2dvVkljU3FHb3F3VS9TY05JZHozY2FURU9JVWxFcGxnU0FJWXdHc0VVVnhYbkp5TXM2ZVBRc0FVQ2dVQUFERzJBYVpUTFlrTXpPVFVuMmtRVlNvV2tpNkJUb2h4RmhOckh5K0lBaG5HR09mS0JTS0RqV3J5aGxqMHlqVlJ5eEZwLzZhaVRIMm5iM2JRSXd4eHM3WnV3Mmt2bG9SOW13QTJSUTlKMDFGUGFwbVVxdlZvKzNkQmtLY2hVcWx1Z2pnQ1h1M2d6Z242bEVSUWdoeGFGU29DQ0dFT0RRcVZJUVFRaHdhRlNwQ0NDRU9qUW9WSVlRUWgwYXBQMEpJcStONWZnREhjZDh3eHY0SHdNQ2FGQ0FoRnFFZUZTR2tWUW1DTUFuQXVab2lCUURuL1AzOVg3Qm5tNGh6b1I0VklhUlZDSUxnemhoTFlvd2xBRUJRVUJBQVFLRlFkT0E0YnE4Z0NNa0FGdE9ORVVsanFFZEZDTEU2UVJCNk1NYU9BMGlReStXWVAzOCtVbEpTa0pLU2d2bno1ME11bDRNeE5vOHhkand3TUxDN3ZkdExIQnNWS2tLSVZmRThQNXd4cGdJd3ZHdlhydGk2ZFN1aW82UEJjUnc0amtOMGREUzJidDJLTGwyNkFNQnd2VjZ2RmdRaDJNN05KZzZNQ2hVaHhGbzRudWNUQVB3TFFIZWU1NUdlbm83Qmd3ZlgyM0R3NE1GSVQwK0h2NzgvQUhSbmpIMVg4MXpPdGswbXpvQUtGU0dreFlLQ2dueDRudjhIZ0dRQThpbFRwdUNERHo2UWVrMG1kZTNhRlI5KytDR21USmtDQUhJQXlUelAveU1vS01qSE5xMG16b0lLRlNHa1JYaWVIMUJaV1hrT1FLUzN0emVTa3BLUWtKQUFON2ZHczFwdWJtNUlTRWhBVWxJU3ZMMjlBU0N5c3JMeUxNL3pBMXE3M2NSNVVLRWloRFNiRkQwSDBOL1B6dzg3ZHV4QVNFaElrL2NURWhLQzFOUlUrUG41QWNBQVVJU2QxRUtGaWhEU1pJSWd1UE04bjh3WTJ3T2dRMmhvS0ZKVFUvR25QLzJwMmZ2MDgvTkRhbW9xUWtOREFVQ0tzRzhRQk1IZFNzMG1Ub29LRlNHa1NVeEZ6OTk5OTEzcDFGMkxlSHQ3NDkxMzM2VUlPekZDaFlvUVlyR0dvdWZXUWhGMlVoY1ZLa0tJSlN5T25sc0xSZGlKaEFvVklhUkJ6WW1lV3d0RjJBbEFoWW9RMG9DV1JNK3RoU0xzaEFvVkljUWthMFhQcllVaTdLNkxDaFVoeEVoclJNK3RoU0xzcm9rS0ZTSEVvRFdqNTlaQ0VYYlhRNFdLRUFMQU50RnphNkVJdTJ1aFFrVUlzWG4wM0Zvb3d1NGFxRkFSNHNMc0dUMjNGb3F3dDMxVXFBaHhVWTRRUGJjV2lyQzNiVlNvQ0hGQnRvNmVNOFp3OSs1ZC9QSEhIOGpQejhlbFM1ZVFtWm1KOCtmUE4vcGNVUlN4Y3VWS2lLSm9jdjN4NDhmeDNudnZBYUFJZTF2bDFPZHhlWjVuMHM4cWxjcXAzd3NodGlBSWdqdGpMQWxBQWdCNGVYbWhjK2ZPUm9HSi9QeDhvd0l5WnN5WWV2c3BMeStIaDRjSFBEdzhqSlpIUkVRZ0xpNE95NVl0dzhtVEo2SFQ2YURWYXFIVmFnSGNTK3g1ZVhtaGZmdjI4UGIyUnA4K2ZiQjY5V29VRnhjaklpS2kzdXVjT0hFQ09wME9UejMxRkRJek15R1RHWCszWm93aE9qb2FDeGN1Qk0vemh1VWFqUWJEaHc4M1BPWTRMaG5BWXFWU3FXM0NmNWREa1Q3dlhQR3p6dm42K0lTUVpxbUpudThHTUJ3QTVzK2ZqNmlvcUhxcHZtSERoaGs5L3ZiYmI0MGU3OSsvSDJscGFmajQ0NC9SdVhObms2ODFkKzVjeE1URW9GMjdkbWpYcmgwOFBUM3g5Tk5QNCt1dnY0YXZyMis5N1R0Mzdvd1RKMDZZM0pjb2l1QTRybDZSQW9CRGh3NmhiOSsrR0R4NE1LNWR1NGJwMDZjYnJmZnk4a0psWlNVWVkvTUF4QVVHQnZiT3pNeThhZktGaU1PaVFrV0lDNmlKbnU4QjBMMXIxNjRvS2lyQ2dRTUhjT0RBZ1hyYlNyMmZ1cXFxcXBDY25JenM3R3hjdTNZTlgzLzlOWEp5Y2hBVEU0TisvZm9aYmR1bFM1Y1dCekorK2VVWFRKczJEY0M5bnBOVVFLdXJxM0g0OEdHMGE5Y09mLy83MzdGMTYxYnMyTEVERnk1Y01DcXFnaURneElrVHlNN094cUpGaTFCVVZPUmVFMkdmcEZRcVQ3ZW9jWVJZaXVkNUp2MnpkMXNJY1ZBY3ovTUpQTS9yZUo1bk1URXhyTEN3a0EwZE9wU1pZMnJkbVRObldFUkVCSHZ6elRlWlJxTmhQTSt6cXFvcTl2bm5uN05ubm5tR0xWcTBpUDMyMjIrRzdkOTc3ejFXKysrem9YK05LUzB0WmNIQndZYkhvMGVQWmtWRlJXekhqaDBzT0RpWWhZZUhzMUdqUnJHYk4yOGFQWS9uZWFiVDZSaGpqTjIrZlp2Tm1ERkRlazJkTTBiWVhmbXpqbnBVaExSUlFVRkJQcFdWbGRzQVJBTEFsQ2xURUJjWEJ6YzNOMmkxV29TSGg1dDhYdTBlVlY1ZUh0YXRXNGVyVjY5aXdZSUYwdFJGQUFDNVhJNEpFeWJnMldlZnhmYnQyeEVkSFkySkV5ZmlqVGZld096WnN6Rjc5bXlqL1FxQ2dPUEhqNXM4OVRkeTVFZ0E5M3BMakRHMGE5Y09BTEI3OTI1d0hBZFBUMC9EdGpxZERtNXVicGc0Y1NMQ3c4T3hlUEZpdlB6eXkzamdnUWZxWFUrcjNkN05temNqSXlNRE8zZnVsQ0xzUTcyOHZHSVVDa1daSmYrZmhEUUw5YWdJTVkzbitRRTh6MS9rZVo0RkJ3ZXpqSXdNbzk3RzZkT256ZlpnYXE4cktpcGlIMy84TWF1b3FERGFadDY4ZVV5djF4c3R1M2J0R3Z2ODg4L043cGZuZWZiSEgzK1lYYzhZWXpObnptVGZmUE9OMGJMczdHd1dHUmxwZUR4MDZGQjI5KzVkeGhoamUvYnNZVys4OFVhRCs2d3JJeU9EQlFjSFM1OGRGNXdsd3U3S24zWFVveUtralJFRVlSSmo3Qk1BSGZ6OC9MQisvWHI4NlU5L3d1WExsekYzN2x5VHo3bDE2eGE2ZGV0V2IvbVJJMGNRRXhPRHdNQkErUGdZajUrdEhXY3ZLeXVEUXFIQWhBa1RtdDF1dFZxTi8vem5QeGd6Wmd6V3JsMXJtTXZ2MHFWTDZOdTNMNEI3MTZwME9oM2MzZDJSbTV1TERSczJ3Ti9mSDFPblRvVzN0emMrL1BCRC9QV3Zmelc1L3lOSGpoamEvZEJERDJIaHdvWEl5OHVUSXV6VDFHcjF2bVkzbnJRcUtsU0UyTUhqanovKzNJQUJBNzdkdTNkdnBiWDJLVVhQR1dNSndMM1RYbSsvL2JaaFF0bEhIbm5FOEdGOTRNQUJkTzdjR1NOR2pJQmVyOGVRSVVNTTYwd1JSUkZIang2dEYwZXY5ZHFHbjdkdDI0WVBQdmpBNUhaang0NDF1VHd6TXhNYk4yN0U5T25USVpmTFVWVlZCWVZDZ1JFalJ1RGt5Wk1ZTldvVUFLQ3lzaEx1N3U2UXlXVG8wS0VEcGt5WmdyNTkrNkp2Mzc3bzA2Y1BnSHRGVjZsVUd1MC9NRERRNkxFMEMvdUtGU3VRa1pFaHpjTHU5QkgydG9vS0ZTRjI0T0hoc2VQS2xTdjM4VHovQjJQczgwNmRPaVY4OTkxMzVjM2RYKzNvdVZ3dVIzeDh2TW5vT1FBVUZ4ZGp5NVl0V0xGaWhkSHl1dGVzSWlNajhkSkxMelc1TFRFeE1ZaUppVEhWUnJQWHFKWXZYNDRiTjI2Z2MrZk9PSFRvRU56YzNIRGt5QkU4K09DRFVLdlZXTGx5SllCNzQ2T2t3dHV0V3plOC92cnJBTzVkMjdwNDhTS2VmUEpKaTlzcHpjTCt4Qk5QWU5PbVRkRHI5Zk1BQkFZR0JrWlNoTjJ4VUtFaXhFNXFpc2g5SE1mRjNMbHpKNGJuK1ZLTzR3N2V1WE1uL3NxVks3Y3QzVS9kNkhsU1VwTFpDV1ZMUzBzeGYvNThCQVlHWXVQR2pTZ3FLa0p3OEwwSng3Lzg4a3NydkN0amQrL2VoYnU3TzBwTFN3SEE3RXpzL2ZyMWcwNm5nMXF0UnVmT25URjQ4R0Q4NXovL3djcVZLeEVkSFkxMjdkcEJxOVhpNHNXTGhyRmJ1Ym01K05lLy9nV2xVb21mZnZvSmp6enlDUDcrOTc4M3FYM1NMT3dEQnc2VUl1ekRLY0x1ZUtoUUVlSUFhajdBT3pMR29qdDI3Qmp0Nys5ZkFlQ1ltNXRiWEdabTV1L21uc2J6ZkR5QWRRRGtQTTlqelpvMVpzY3Y1ZVRrWU5HaVJRZ09Ea1ppWWlKKy8vMTNiTnUyRFI5KytDSGMzTnd3WnN3WXlHUXlNTVlnaWlKME9oMisrT0lMZE8zYUZVRDlIcGNsM24zM1hSdzhlQkFBTUdEQUFIVHMyTkhrZGxGUlVmV1diZG15QmFJb1lzYU1HVkFvRkpnL2Z6N2MzTnl3WU1FQ0FNQnZ2LzJHNHVKaXZQamlpMWl6Wm8zUnZ1dGVwekkzL1pKRW1vVjk4ZUxGVUt2VjBpenNDMVVxMVNZQUxobGdjQ1JPTlk2Z0xwcENpVGdybnVlTEFkeG55YlljeDFYcTlmcFRYczNhZVJ3QUFDQUFTVVJCVkY1ZWIvend3dysvQUExSHo4M1JhRFJRcVZTR0hsUmRqREZEa2FwNVhjamxjZ0QzWnJGSVNrb3l1LzhsUzVaZzVjcVY5ZFpYVjFkRHE5V0M0N2dtMzN5eHVMZ1libTV1aGdLazAra2drOGxNemxCUjI5bXpaL0hVVTA4Wkxjdk16S3gzbmNvVW5VNkhMVnUyWU9mT25kS2lQWTRTWVhmbEtaU2MrZzI3YWxTVHVDN0dXQlhIY1djQmVBTUlBSUNrcEtSV25WRFdGUjA3ZGd5SmlZblN3MzhCR0czSDVoaHh4VUxsMUxPbk04Wks3TjBHUW15cDVoUWhZNHpSbHpRWHhCajd6dDV0c0FlWHE4eUVPSUttbnZvVFJmR2tqNDlQM01tVEp5OER6VHYxUnhxbjArbXdlZk5tcEtXbFNZdjJWRlZWemNqSnlXbDJJcE8wSEJVcVF1eWdzVUxGR0t2Z09PNGJ1VnorUmlOaGlqZHdMMHpoNXUvdmo2U2tKSWU5Tysrd1ljUHd3dzgvMkxzWlpoVVdGa3BoQ2dEUUFWaW9VcWxTUUdFS3U2TkNSWWdkbUNwVUhNZmRBWER3enAwN0NVMkpwd3VDRU13WTJ3dWdlNWN1WGJCMjdWcXo4WFJiTURjemhMblpMNVl2WDQ0aFE0YTBkck1hcEZhcmtaaVlpS0tpSWdBbzREZ3VrdUxwam9NS0ZTRjJ3UE44TVdQc1BnREZITWZ0NjlpeDQzeHJEZmlWeVdTSWo0OUhkSFMwMlhGTDl1Q0lQU3JHR05MVDA3RnAweVlwN1hoU0xwZS9TQU4rSFl2akhNV0V1SkRXbWtJSndCcDI3eWFCOWFaUXNqZEhLMVFhalVhYVFna0F3QmpiSUpQSmx0QVVTbzZIQ2hVaGJVemRTV25YclZzSFB6OC9tN1poMkxCaDlVN3o1ZWZubzFldlhrYVBhOS95M3BieTh2S3dZTUVDWEx0MkRRREtHV00wS1MwaGhOaFN6VzArTHBpN3pVZHJNM1h6eGJyTEdycDVZMnVxZTVzUFFSRDYyL3YzUlJybTFPT29DQ0dtcVZTcWkxNWVYazhCMktQUmFKQ1ltSWlOR3pkQ3A5UFp1MmwybzlQcGtKeWNqTVRFUkdnMEd1QmU5SHlJVXFuOHhkNXRJdzJqVTMrRXRHMTJpYkFQR3piTTZEVktTMHRSVVZFQlgxOWZlSGw1QVFBS0NncnEzWTZqdFZEMG5CQkNISndnQ01FOHp4ZndQTTlDUTBPWldxMXUxZE5ydGU4U2ZPclVLZmJ5eXkremdJQUFGaHNieTI3ZXZGbHZtOWFrVXFsWWFHaW9kS3J2MzRJZ21KN3NrQkJDaUgwSmd0Q0Q1L21UUE0remdJQUF0blBuVGlhS1lxc1ZpSXFLQ3JaNjlXbzJhOVlzVmxKU3dvWU9IY3F1WHIzS29xS2kySGZmZmRkcXJ5c1JSWkh0M0xtVEJRUUVTRVhxUkdCZ1lIZDcveDRJSVlRMFFCQUVkMEVRTnRSOGNMUEV4RVJXVVZGaDFRSlJWVlhGOXU3ZHk1NS8vbm1qWWlpRkoyN2Z2czFpWTJOWlhGd2N5OHJLc3VwclN5b3FLbGhpWXFKVW9KaS92Ly82bXZnK0lZUVFaeUFJd2lTZTU4dDRubWNUSjA1a3VibTVWaWtRV3EyV3ZmamlpK3lkZDk1aHQyN2RNbHBYTytVbmlpTDc2cXV2V0VSRUJMdHk1WXBWWGx1U201dkxKa3lZSUJXcE1uOS8veGZzL2Y5TkNDR2tHVm9yd2w1ZFhXMXkrZWJObTYyeS80WlE5THh0b3RRZklTNnNyY3pDVHJPZXQyMVVxQWdoVGpVTGUxMFVQVy83NVBadUFDSEUvZ29LQ3M3MDdObnpYd0NldlhuelpvZkRodzlqMEtCQjZON2RzVU55YXJVYXMyYk5RbTV1TG5CdjF2TnhLcFZxajczYlJheUxDaFVoQkFCUVVGQnd2V2ZQbnVrQWhsUldWdlk1ZVBBZzJyZHZqMEdEQmpuVUxPekFmMmM5Lzl2Zi9pYk5NbkZTTHBlSG5qOS8vb0s5MjBhc2p3b1ZJY1Nnb0tDZ3ZHZlBuanM1am12UEdCdjJ3dzgvSUM4dkQwOC8vVFRjM1IwajNhM1JhUEQyMjI4akxTME5qREZwMXZQL1BYLytmS205MjBaYWgyTjlUU0tFT0F4SG1JVzlMcHIxM0RWUmo0b1FZbEpCUWNHRkhqMTZIQUF3cHFTazVQNkRCdytpZCsvZTZOdTNyMTNhYyt6WU1jVEh4K1AyN2RzQWNKSGp1QkNWU25YU0xvMGhOa1dGaWhCaVZrRkJRV0hmdm4xVGRUcmRRMXF0OXJGang0NUJvOUVnTURBUU1wbHRicjZnMCttd2FkTW1KQ2NuUTZ2VkF2ZWk1MkZaV1ZuL3Rra0RpTjNScVQ5Q2lDWHNFbUduNkRrQnFFZEZDTEdRclNQc0ZEMG5FaXBVaEJDTDJTTENUdEZ6VWhjVktrSklrN1JtaEoyaTU4UVV1a1pGQ0drMmEwYllLWHBPektFZUZTR2syYXdWWWFmb09Xa0lGU3BDU0l1MEpNSk8wWE5DQ0NHMnhQRThIOC96dkpibmVUWmp4Z3hXV0Zobzl0NVJ0Mi9mWmpObXpKRHVIYVhsZVQ0ZWREbUNtRUE5S2tLSTFWZ2FZYWZvT1drS0tsU0VFS3RxS01JT2dLTG5wTW1vbTAwSWFSV0NJTGdEV01NWW13Y0FRVUZCQUFDRlFnRUFVdlI4aVZLcDFOcXRrY1FwVUtFaWhMU3EyaEgybWtVVVBTZE5Rb1dLRU5McWVKNGZBR0EzQUhBY0Y2bFVLbit4YzVNSUlZUVFZelhwUHBwTWxqU1piZWJwSjRRUVFwcUpDaFVoaEJDSFJvV0tFRUtJUTZOQ1JRZ2h4S0ZSb1NLRUVPTFFxRkFSUWdoeGFEU09paEJpZFl5eFpzZlFPV3ZkS3BpMEdkU2pJb1FRNHRDb1VCRkNDSEZvVktnSUlZUTRORGQ3TjRBUTB2WUZCQVNnVjY5ZUp0Zmw1K2ZqL1Buek5tNFJJWVFRbDFiM2JyNURodzQxZTZmZnV1dnMzWGJpZUtoSFJRaHBkVnF0RnBHUmtXYlhFVUlJSVRaRlBTcGlUZFNqSW9TME9xMVdpL0R3Y0xQckNDR0VFSnVxMjJzNmZmcTAyUjVWM1hYMmJqdHhQTlNqSW9TMGlzdVhMMlB1M0xrbTE5MjZkUXZkdW5XcnQveklrU090M1N4Q0NDR2tmby9xaXkrK1lDZE9uR0NNTWFiVDZSalA4Mlo3V1BadU8zRTgxS01paExTcTR1SmliTm15QlN0V3JEQmFYdmVhVldSa0pGNTY2U1ZiTm8wNENTcFVoSkJXVTFwYWl2bno1eU13TUJBYk4yNUVVVkVSZ29PREFRQmZmdm1sblZ0SG5BWE5Va3dJc1RyR0dNdkp5Y0dpUllzUUhCeU14TVJFL1A3Nzc5aTJiUnVVU2lXS2lvclF2bjE3eUdReU1NWWdpaUowT2gxT25UcEZzNmNUUWdocGZZd3hWbEZSd1U2ZE9tWDJXcFFvaWt5djF6T3RWc3UwV2kzVDZYUjBqWXFZUk45Y0NDRlcxNUtDUXowcVVoZk5uazRJSWNTaDBUY1hRa2lyOC9mM2orSTRMaDBBR0dOUmFyWDZIL1p1RTNFZTFLTWloTFE2RHcrUFE5TFAzdDdlaHhyYWxoQkNDTEVMbnVlLzVubitLM3UzZ3pnZkdrZEZDTEdWenptT28xUWZhVEs2UmtXSWcvUDM5ei9MY2R3UWU3ZUQvQmRqN0R1MVdqM2EzdTF3RlhTTmloREgxOGZlRFNER09JNGJaZTgydUJJNjlVZUlnK000N2pTQWlXKy8vYmJaZXpvUjJ6aHc0QUJXcmx3Smp1UDIyYnN0cm9SNlZJUTRPSTdqVGdHQVdxMjJkMU5jWHEzZndTbDd0c1BWVUtFaXhQRlJvWElRMHU5QSt2SkFiSU1LRlNFT3JtL2Z2bGtBeW03Y3VJSEN3a0o3TjhkbDNiNTlHL241K1FCUTZ1Zm45NU85MitOS3FGQVI0dUQyN3QyckIvQTlRTDBxZTZyMWYvOTl6ZStFMkFnVktrS2NBNTMrc3pPNlBtVS9WS2dJY1FLTU1TcFVka2FGeW42b1VCSGlCRHAxNm5RT1FQWGx5NWRSVmxabTcrYTRuTEt5TWx5NWNnVUFxanQyN0pocDcvYTRHaXBVaERpQjc3Nzc3aTZBODR3eC9QUVRYY2UzdGF5c0xEREd3QmpMclBsZEVCdWlRa1dJazZEeFZQWkRwLzNzaXdvVkljNkRDcFdkU1AvbmNybWNDcFVkVUtFaXhFbm85WG9GQUphVGs0UHE2bXA3TjhkbFZGZFg0OEtGQ3dEQWREcmQ5L1p1anl1aVFrV0lrL2p4eHg5TEFHUnJ0VnJrNU9UWXV6a3U0K2VmZjRaV3F3V0FuMnArQjhUR3FGQVI0bHpvOUorTjBmVXArNk5DUlloem9VSmxZMVNvN0k4S0ZTRk9SQnI0bTVXVkJWRVU3ZDJjTms4VVJXUmxaUUdnaVdqdGlRb1ZJVTVFclZiL0cwQnVSVVVGTGwrK2JPL210SG0vL3Zvck5Cb05BRnhWS3BVRjltNlBxNkpDUllpVG9lbVViSWRPK3prR0tsU0VPQjhxVkRZaS9SOUxYdzZJZlZDaElzVEppS0o0Q2dCVUtoVVlZL1p1VHB2RkdLTkM1U0NvVUJIaVpMS3lzaTREdUZWY1hJemZmLy9kM3MxcHM2NWZ2NDdpNG1JQXVQWGpqejllc1hkN1hCa1ZLa0tjRHdOd0dxRFRmNjJwenZVcDZycmFFUlVxUXB3VFhhZHFaZEwvTGNYUzdZOEtGU0hPaVFwVks2UEVuK09nUWtXSUUrcllzV01XZ1BJYk4yNmdzTERRM3MxcGMyN2Z2bzM4L0h3QUtPdmJ0MitXdmR2ajZxaFFFZUtFdnZ2dU94MkE3d0hxVmJXR1d2K24zKy9kdTFkdno3WVFLbFNFT0MwYStOdDY2TFNmWTZGQ1JZanpva0xWU21qOGxHT2hRa1dJay9MMDlEd0hRSHY1OG1XVWxaVlpaWi9IangvSGUrKzlWMi81aEFrVExKNEVkOWl3WVJhL1hzMDhlczFTV0ZpSVR6Lzk5UCszZC9leFVkV0pHc2VmTTMxUnV0aUNMN1Q0QWplbDdvMVJwRXhoU3lXNkFwcElscGNiQ1NHNEJZM2VpSkNWeE4wWTJiaXdSZmVGTEpLTGtBSkxJTDZVWmQyQVhGNEtYT0dxQmNyeU9uMER5bDR0dlpZVmlzVmIra0lMbmM3TTcvNEJVeGdvMGhiYWMyYm0rMGtJTTJmT25ENmRTZnJrbk4vdm5IUGJUM3B1Ykd4VVJVV0ZKSG1Ua3BJTzN0YU5vMHRpN1E0QW9HdjI3ZHQzd2UxMkh6TEdQRkZXVnFhUkkwZmUwdmFNTVZxMWFwWGVmUFBONjE2cnFxcTZyaERHamgzYjduYThYbSs3cjgyZlAxL0dHSDM1NVplcXJxNVdaV1dsK3ZidHE0OC8vbGpEaGcxVFNrcEt5UG8xTlRVNmVQREdQWkdRa0tDTkd6ZnFrVWNlVVdabVprZCt4UTRwTFMyVk1VYkdtRU1GQlFVWGI5dUcwV1VVRlJER0xNdmFZNHg1b3FpbzZKYUxhdXZXclVwTlRWVjZlcnErK2VZYnZmenl5eUd2UC92c3N5SFB2L2ppaTNhM2s1V1ZwZTNidDdmN1drVkZoVEl6TTVXVGs2T2RPM2NxUGo1ZWtuVG5uWGNxUHovL3V1MEVOVFkyNnVtbm4xWlNVdEoxMi96MXIzOTkzYksvL3ZXdlNrNU9iamZEelRBKzVUd1VGUkRHakRHRmt0NjYxWEdxdXJvNmZmREJCMXE1Y3FYeTh2SlVYbDRlVWtRWkdSbmF1WE9uWW1KaWJ1bm5wS1dsS1MwdFRlKysrMjViU1hYR2pjcnhkZ3ArbGk2WHE3RGJmeGc2aEtJQ3dsaHJhK3ZldUxnNFUxNWVibm05M2k3OThaZWsvUHg4MWRUVTZKVlhYbEY5ZmIwKytlU1REcjB2S3l0TC9mcjF1emFUSms2YzJQYjgxS2xUT256NHNDUnA0Y0tGS2l3c1ZIMTl2WjUvL25sSjBvWU5HM1R4NGtXTkd6Y3VaRHQrZi91endrZVBIdDN1OHFhbUp2bDhQaDA2ZEVndVY5ZUczMXRhV25UczJERkpNbjYvZjIrWE5nSUFDT1YydTh2Y2JyZnhlRHltcTVxYm0wMURRNE9aTld1V1diOSt2VEhHbUZHalJyWDljN3ZkSWMvTHk4dU5NY2FNR0RIaXVtMWR1K3phNTRXRmhjYnRkb2NzKyt5eno2N2J6dmJ0MjlzZU56UTBoTHludXJyYXZQNzY2K2Jnd1lQbXpKa3pKaWNueDd6MDBrdW1wS1Nrazc5NXFNT0hEeHUzMjIzY2JqY24rVG9JZTFSQStOc2phWEJ4Y2JIY2JuZVhOdENyVnkrdFc3ZE9jWEZ4bWpScGtxVHVPOHkyWThjT3VWd3UvZkdQZjlTcnI3N2FOaGFXbTV1cmI3LzlWZzgrK0dESStzODk5NXlNTVNGN1NTa3BLWHJqalRlMGVQRmk3ZHUzVDcvNjFhODBiOTQ4V1paMVM5a1luM0ltaWdvSWM4YVlQWlpsemJxVmNhckt5a290V3JSSVE0Y08xZlRwMDVXUWtLQVZLMWJjY0diZjFaTWxyajVrMTlEUUlLL1hxekZqeHFoWHIxNlNMczBDREtxdHJkV0pFeWQwMTExM2Fmanc0Wm83ZDY0MmJ0ellWakFaR1JuYXNHSERkV05oRnk1Y1VFSkNnbjcvKzk5cng0NGRJYS81L1g0dFc3Wk15NVl0azkvdjE0VUxGK1R4ZUxyME9WQlV6a1JSQVdFdUVBanNpWW1KVVdscHFRS0JRSmZHWjNyMzdxM3M3R3lscHFZcU5UVlZBd2NPbEhScGl2aTFmL1NIRHgvZTl2aTk5OTVybTIxWVdGaW9sU3RYNnZqeDQwcExTOU03Nzd5ajVPUms3ZDE3WmFobjVjcVZHanQyckZhdlhxMW5ubmxHbzBlUDFwdzVjL1NQZi95amJaM2cySlVrYmRxMFNaSlVYVjJ0bEpRVXZmMzIyM3I3N2JmYlh2ZDZ2Y3JLeXRLdVhic2tTVXVYTGcxZW82L1QvSDYveXNyS0pIR2lMd0RjZGhrWkdaVnV0OXNjUDM3OGxzWm9qREdtcGFXbGJhem4yckVrWTR3Wk5teFl5UE9tcGliemh6Lzh3Y3ljT2RQVTFkV1pFU05HbUJNblRwaXBVNmVhZ29LQ2tIVnpjM05OVTFPVEdUVnFWTHMvMisxMkc1L1BkOTN5anovKzJPVGs1TFNiTlpneEVBaVlYLzd5bDZhbXBxWmp2K2cxeXN2TGcrTlRKK3orUGhHS0sxTUFrZUdXTHFkVVdWbXAxYXRYYTlhc1dSbzllclFXTDE1ODAvZDR2VjZ0WDc5ZVU2ZE8xWUFCQTVTYm05dDJubE5xYXFxV0xGbWl0V3ZYYXZiczJXMTdLak5uemxSQ1FrS25zZ1VDQVczZXZEbGt0dC9GaXhkbGpGRjlmWDNiSHFSbFdWcTBhSkh1dSsrK1RtMC9pTXNtT1JlSC9vRElzRWZTOU9MaVlrMmRPclhUYjY2cXFsSnRiYTJtVEptaUJRc1dLREV4c2UyMWE4ZXBBb0dBZkQ2ZnBrK2Zyc0dEQjJ2VnFsWHRsc085OTk2ckZTdFdLRDgvWHprNU9WcTRjS0VHRFJvVXNrNVpXWmx5Y25KQ2xrMmVQRG5rK2R5NWN4VWZIeDl5UXZQQ2hRdTFlZk5teGNURTNIQWNyYk1ZbndLQWJqUnMyTEIvZGJ2ZDVwbG5uakdCUUtCTGg3N2FzMy8vL3V1V0hUeDQwQmhqak5mcmJmYzlTNVlzdWVsMjU4NmQyNmtjalkyTm5WcS9zd0tCZ0JrelpveHh1OTFteUpBaFA3YjcrMFNvVzV2TENjQXBMTGZiZlVaU3Z3MGJOclJOaGtESFZGVlZCU2R4MUJRVkZhVkl1cjFYdXNVdFlZd0tpQXhHVXFIRWJUKzY0cHJEZnBTVXcxQlVRT1NncUxyb3FzK002L3M1RUVVRlJBaHplYlphU1VtSjNWSENEaE1wbkkyaUFpSkVVbEpTaWFUejMzNzdyYjcvL251NzQ0U05zMmZQQms4U1BwK1ltTWcxL2h5SW9nSWlSRUZCZ2M4WXMwL2k4RjluWFBWWi9iMmdvTUJuWnhhMGo2SUNJb2pMNWJxbEUzK2pFU2Y2T2g5RkJVUVF5N0lvcWs1aWZNcjVLQ29nZ3NURnhSMlExUHIxMTErcnNiSFI3amlPMTlqWXFJcUtDa2xxdmZQT093L2FuUWZ0bzZpQUNMSnYzNzRMa2c0Ylk5cXVyNGNiS3kwdGxURkdrZzVkL3V6Z1FCUVZFSG4yU0ZKUlVaSGRPUnd2ZU5ndmVNZ1V6a1JSQVpHSGNhb09ZbndxUEZCVVFJUnBiVzNkSzhtVWw1ZUgzRjBYb1ZwYVduVHMyREZKTW42L2YrL04xb2Q5S0NvZ3dodzVjdVNjcEtPdHJhMDZldlNvM1hFYzYralJvL0w1ZkpKMHBLU2twTTd1UExneGlncUlRTVlZcnZ0M0UxemZMM3hRVkVCa1lwenFKampSTjN4UVZFQUU4dnY5ZTZSTDA2OERnWURkY1J6SDcvZTNUZDhQQkFJVWxjTlJWRUFFS2lzcisxYlNOODNOemZycXE2L3NqdU00WDMzMWxacWJtMlZaMXYrV2xwYWVzanNQZmhoRkJVUXVEdi9kQU5QU3d3dEZCVVF1aXVvR0tLcndRbEVCRWVycUM5UmV2a3dRSkJsanVDSkZtS0dvZ0FqbDhYaitSOUxaMnRwYW5UeDUwdTQ0am5IeTVFbWRPM2RPa21vT0h6N01BRjRZb0tpQXlHVjArUndoRHY5ZGNjMzVVK3hxaGdHS0NvaHNqRk5kZy9HcDhFTlJBUkVzZURJclJYVUZSUlYrS0NvZ2dpVWxKWlZJYWpwMTZwVE9uajFyZHh6YjFkVFU2TlNwVTVKMFBqRXhzZFR1UE9nWWlncUlZQVVGQlQ1Sit5VDJxcVNReXlidHUvelpJQXhZZGdjQTBMMHlNakxtR1dQbTI1M0RTU3pMbXVmeGVONjFPd2M2aGowcUlQTDlwNlJHdTBNNFNLT2tqWGFIQUFBNGpOdnRObTYzbStuZzZEVDJxQUFBamtaUkFRQWNqYUlDQURnYVJRVUFjRFNLQ2dEZ2FKeEhCZUMyZS96eHh4K01qWTM5elRXTFoxeisvODlYTC9UNWZMKzdmRWRpb0YwVUZZRGJidkxreVRFVkZSV25MTXRLL3FIMWpESGZwYVdsUGJCdTNUcC9UMlZEK0lteE93Q0F5Rk5lWG00ZWVPQ0JRWktHM1dUVnZNOC8venkvSnpJaGZERkdCYUJiQkFLQlR6dXdXa2ZXUVpTanFBQjBDNWZMdGNzWVUvc0RxL3hmVWxMU3JoNExoTEJGVVFIb0ZoNlBwOVd5ckUwL3NNb21ybUNPanFDb0FIUWJ5N0p1ZUdqUDVYSngyQThkUWxFQjZEYjE5ZlgvTGFtaG5aY2E2dXJxUHUvcFBBaFBGQldBYmxOUlVkRmlqR2x2VnQrV2lvcUtsaDRQaExCRVVRSG9WamM0L01kaFAzUVlSUVdnVzFtVzlWK1NtcTlhMUd4WjFtZDI1VUg0b2FnQWRDdVB4OU1zYVh2d3VXVloyeTR2QXpxRW9nTFE3WXd4YllmNk9uZ2lNTkNHb2dMUTdlTGo0N2NHSHlja0pHejlvWFVCQUxDRjIrM2U0bmE3Tjl1ZEErRW4xdTRBQUtMR3A1WmxHYnRESVB4d213OGd3bVJtWmlhMnRyWk9rdlNVTGwyOVBFVlNYM0czaENDL3BIT1N6a2c2TEdsM1hGemNwd2NPSEdqdnhHUTRBRVVGUklqTXpNeGtyOWY3Vzh1eVhwU1VZSGVlTU5Oc2pQa29QajUrL29FREI3NnpPd3hDVVZSQUJNakl5SGpCR1BOblNiMHR5OUtJRVNQMDFGTlA2YkhISGxOS1Nvb1NFeE1WRzh1UmZrbnkrWHhxYUdqUW1UTm5kUFRvVWUzZXZWdjc5KytYTVVhU3psdVdOY1BqOGF5MU95ZXVvS2lBOEdhNTNlNTVrbklrYWR5NGNYcnR0ZGZVdjM5L2UxT0ZtZXJxYXExWXNVTDUrWmV1OW1SWjFtODlIcys3a2hoVGN3Q0tDZ2hUano3NmFQd2RkOXl4V2xMMkhYZmNZUllzV0dBOTlkUlRkc2NLYTd0Mzc5YWNPWE5NUzB1TEpTbXZwYVhsMzQ4ZE8rYTFPMWUwWTNBVkNGTVBQZlRRZTVKZXZlZWVlN1I4K1hKcjJMQ2IzZlVkTnpOdzRFQTk4Y1FUMXE1ZHUzVGh3b1Voc2JHeHZhdXJxN25jazgzWW93TEMwTkNoUXlkWWxyV3BUNTgrSmk4dno3ci8vdnZ0amhSUlRwOCtyV25UcHBtNnVqcEwwb1Npb3FJdGRtZUtadXhSQVdGbStQRGhEeGxqUHBQVTYwOS8rcFAxNktPUDJoMHA0dHgxMTExS1MwdXp0bS9mTGtuUFBmamdnMnRQbno3TjlIV2JjQWtsSU16NC9mN2xrdnBtWjJkcjVNaVJkc2VKV0NOSGp0VFBmLzV6U2VwNytUT0hUVGowQjRTUjlQVDA0UzZYNitDQUFRUDB0Ny85VGZIeDhYWkhpbWhlcjFkVHBrelJ5Wk1uWll3WlhseGNmTmp1VE5HSVBTb2dqTGhjcnQ5STBrc3Z2VVJKOVlENCtIaTkrT0tMa3E1ODl1aDU3RkVCWVNJOVBUM2Q1WElWSnljbmE5T21UWXFMaTdNN1VsUm9iVzNWaEFrVFZGTlRJMk5NZW5GeGNhbmRtYUlOZTFSQW1IQzVYSzlMVW5aMk5pWFZnK0xpNHBTZG5TMUpzaXhydHMxeG9oSkZCWVNCcDU5K09sYlNSSmZMcFhIanh0a2RKK3FNSHo5ZUxwZExraVpNbmp5WjJkSTlqS0lDd2tCOWZmMFRrdTVKVDA5WFltS2kzWEdpVG1KaW9vWU1HU0pKOTU0NGNlSUp1L05FRzRvS0NBT1daZjJiSkhHSkpQc0VQL3ZnZDRHZVExRUI0V0c4UkZIWktmalpHMk1tMkJ3bDZsQlVnTU9scDZmM2taUjI5OTEzYStEQWdYYkhpVm9EQnc1VTM3NTlKU2t0SXlNanllNDgwWVNpQWh3dUppYm1NVWxLVFUyMU8wcFVzeXlyN1R1d0xPc3htK05FRllvS2NMN0hKV25Rb0VGMjU0aDZ3ZS9BR1BPNHpWR2lDa1VGT045Z3libDdWSjkvL3JseWMzT3ZXLzc4ODg4ckVBaDBhQnRaV1ZtM08xYTNDQlpWSUJBWWJIT1VxTUs5cVFHSE04WThMTW1SNDFQR0dLMWF0VXB2dnZubWRhOVZWVlVGYisvZVp1ellzZTF1eCt2MXR2dmEvUG56OVpPZi9PVDJoTDBOQmd3WUlFbXlMT3RobTZORUZZb0tjTDQra2h4NS90VFdyVnVWbXBxcTlQUjBmZlBOTjNyNTVaZERYbi8yMldkRG5uL3h4UmZ0YmljckswdVhiNm5oYUZkOUIzM3N6QkZ0S0NyQStaSWs2VWMvK3BIZE9VTFUxZFhwZ3c4KzBNcVZLNVdYbDZmeTh2S1FJc3JJeU5ET25Uc1ZFeE01RjNLNDZqdGcxbDhQb3FnQTUzTmtVZVhuNTZ1bXBrYXZ2UEtLNnV2cjlja25uM1RvZlZsWldlclhyMS9Jc3RiV1ZrMmNPTEh0K2FsVHAzVDRzUFB1cUVGUjJZT2lBcHpQa1VVMWFkSWtUWnc0VVhQbXpORzBhZE9Vbkp5czBhTkhoNnh6OWFHLzNOeGNQZkxJSTVLa1RaczJoYXlYbFpVVnNzeXBreXQ2OSs0ZGZFaFI5U0NLQ2tDWDlPclZTK3ZXclZOY1hKd21UWm9rNmNaalVNQ3RvS2dBNTZ1WGRGOVRVNU9qYnBaWVdWbXBSWXNXYWVqUW9abytmYm9TRWhLMFlzV0tHODdzdTNxeXhOVlhnRzlvYUpEWDY5V1lNV1BVcTFjdlNaZG1BVHJSK2ZQbmd3L3I3Y3dSYlNncXdQbmFpdXJ5Slh3Y29YZnYzc3JPemxacWFxcFNVMVBicHMvWDFOVEk0L0dFckR0OCtQQzJ4Kys5OTU1R2pod3BTU29zTE5US2xTdDEvUGh4cGFXbDZaMTMzbEZ5Y3JMMjd0M2JjNzlJSnpRMU5RVWZVbFE5aUtJQ25LOWVDdmtqNlFqOSt2WFRMMzd4QzBtWDlvQ09IejhldkJYR0R4bzVjcVNhbTV2MS92dnY2NS8vL0tlV0xsMnE1NTU3VG0rOTlaYmVlT01OelpneFF6Lzk2VSs3TzM2WFVGVDI0TW9VZ1BQVlNaY09rVGxKWldXbFZxOWVyVm16Wm1uMDZORmF2SGp4VGQvajlYcTFmdjE2VFowNlZRTUdERkJ1YnE2U2tpN05TMGhOVGRXU0pVdTBkdTFhelo0OVcyVmxaZDM5SzNUYVZkOUJuWjA1b2cxN1ZJRERXWmIxdFRGbVRGVlZWY2doTkx0VlZWV3B0clpXVTZaTTBZSUZDMEpPU0w1Mm5Db1FDTWpuODJuNjlPa2FQSGl3VnExYXBmdnV1Kys2YmQ1Nzc3MWFzV0tGOHZQemxaT1RvNFVMRnpycUdvY25UNTZVSkJsanZyWTVTbFNocUFEbk95SmQyb054a2xHalJtblVxRkhYTFYrMmJKa3lNek5EbGgwNmRFaXhzYkhLeTh0VFhGemNkZTk1NFlVWDJoNWJscVh4NDhkci9Qanh0ei8wTFRweDRvUWt5ZVZ5SGJFNVNsVGgwQi9nZkdYU2xUK1NUbmR0U1VsWEpsTzBWMUtTOVBycnIzZHJwdHNsK0IxWWx1Vzg0NUlSaktJQ0hNN3Y5eCtWbkxkSEZXMk1NVzNmZ1RIbXFNMXhvZ3BGQlRoY1NVbEpuYVNLMnRwYVZWVlYyUjBuYWxWVlZlbmN1WE9TVk9IeGVKajExNE1vS2lBOGJKR2szYnQzMjUwamFnVS9lOHV5TnRzY0plcFFWRUFZTU1ac2xDZ3FPd1UvKytCM2daNURVUUZoSUNrcDZlK1N2aThwS1hIYytWVFJvS0doUWFXbHBaTDAvYUJCZy81dWQ1NW9RMUVCWWFDZ29NQW5hWE1nRUZCK2ZyN2RjYUxPbGkxYkZBZ0VKR256dW5Yci9IYm5pVFlVRlJBbUFvSEFVa2xhczJhTldsdGI3WTRUTmJ4ZXI5YXNXU05KTXNZc3NUbE9WS0tvZ0RCUlVsSlNJbW56ZDk5OXAyM2J0dGtkSjJwczI3Wk5OVFUxc2l4clUzRnhjYW5kZWFJUlJRV0VFV1BNdTVMMDRZY2ZPdlpXR0pIRTYvWHFvNDgra25UbHMwZlBpN0U3QUlDT08zUG16T24rL2ZzUHI2K3YvM0ZMUzR0ajc0UWJLZDUvLzMwVkZoWkswdGFpb3FKRmR1ZUpWdXhSQVdFbUppWm1wcVJ6YTlhc2NleDlteUxCM3IxNzlaZS8vRVdTenZsOHZ0ZnN6aFBOTExzREFPZzh0OXM5WHRMbVBuMzZtTHk4UE92KysrKzNPMUpFT1gzNnRLWk5tMmJxNnVvc1NST0tpb3EyMkowcG1uSG9Ed2hEMWRYVlgvWHYzNy9QeFlzWHMzYnMyS0dNakl4MmI1dUJ6aXN2TDllTUdUTjA3dHc1UzlKL0ZCVVZMYlU3VTdTanFJQXdkZmZkZDM4Wkd4djdMeGN1WEJpeWJkczI4L0RERDF2QjI4R2phM2J2M3EzWnMyZWI4K2ZQVzVMeVdscGFacDg5ZTVienBtekdvVDhndkZrWkdSbHpqVEh6SmVsblAvdVpaczZjcWY3OSs5dWRLNnhVVjFkcitmTGwycnAxcXlUSnNxeDVIby9uZDVLTXZja2dVVlJBUk1qSXlIakJHUE5uU2IwdHk5S0lFU1AwNUpOUGF2RGd3VXBKU1ZGaVlxSmlZN2xQcWlUNWZENDFORFRvekprek9uTGtpUGJzMmFQOSsvZkxHQ05KNXkzTG11SHhlTmJhblJOWFVGUkFoTWpNekV4dWJXMmRKK2tsU1FrMnh3azN6Wkkrakl1TGUrZkFnUVBmMlIwR29TZ3FJTUprWm1ZbXRyYTJUcEwwcEtSaGtsSWszUzNHcElQOGttb2xuWkYwV05LZXVMaTRUdzhjT01EVmZnRUFBQUFBQUFBQUFBQUFBQUFBQUFBQUFBQUFBQUFBQUFBQUFBQUFBQUFBQUFBQUFBQUFBQUFBQUFBQUFBQUFBQUFBQUFBQUFBQUFBQUFBQUFBQXUwZ1FXUUFBQUdGSlJFRlVBQUFBQUFBQUFBQUFBQUFBQUFBQUFBQUFBQUFBQUFBQUFBQUFBQUFBQUFBQUFBQUFBQUFBQUFBQUFBQUFBQUFBQUFBQUFBQUFBQUFBQUFBQUFBQUFBQUFBQUFBQUFBQUFBQUFBQUFBQUFBQUFBQUFBQUFBQUFBQ0VwLzhIeTJPd05vcDVabTRBQUFBQVNVVk9SSzVDWUlJPSIsCiAgICJUeXBlIiA6ICJmbG93Igp9Cg=="/>
    </extobj>
    <extobj name="C9F754DE-2CAD-44b6-B708-469DEB6407EB-2">
      <extobjdata type="C9F754DE-2CAD-44b6-B708-469DEB6407EB" data="ewogICAiRmlsZUlkIiA6ICI0OTA5OTkxNjU1MSIsCiAgICJJbWFnZSIgOiAiaVZCT1J3MEtHZ29BQUFBTlNVaEVVZ0FBQ0hJQUFBSW9DQVlBQUFBUGxGNkFBQUFBQ1hCSVdYTUFBQXNUQUFBTEV3RUFtcHdZQUFBZ0FFbEVRVlI0bk96ZGQzaVVWZDdHOFhzbXZRRWh2UkVnQkFpOWw5Q1JLa1ZCUVhjVjFOVVZDMnRmUlZ6cnVpcXVyb1VWUlZ3YlJSU1ZyblFpSmZST0FvWWlKU0VoRFVndlU5NC9rTHlFSkpDUXdJemgrN2t1TC9PYzU1VGZNOE91RjVsN3pqR1ljbzlhQlFBQUFBQUFBQUFBQUFBQUFKc3oycm9BQUFBQUFBQUFBQUFBQUFBQW5FZVFBd0FBQUFBQUFBQUFBQUFBd0U0UTVBQUFBQUFBQUFBQUFBQUFBTEFUQkRrQUFBQUFBQUFBQUFBQUFBRHNCRUVPQUFBQUFBQUFBQUFBQUFBQU8wR1FBd0FBQUFBQUFBQUFBQUFBd0U0UTVBQUFBQUFBQUFBQUFBQUFBTEFUQkRrQUFBQUFBQUFBQUFBQUFBRHNCRUVPQUFBQUFBQUFBQUFBQUFBQU8wR1FBd0FBQUFBQUFBQUFBQUFBd0U0UTVBQUFBQUFBQUFBQUFBQUFBTEFUQkRrQUFBQUFBQUFBQUFBQUFBRHNCRUVPQUFBQUFBQUFBQUFBQUFBQU8wR1FBd0FBQUFBQUFBQUFBQUFBd0U0UTVBQUFBQUFBQUFBQUFBQUFBTEFUQkRrQUFBQUFBQUFBQUFBQUFBRHNCRUVPQUFBQUFBQUFBQUFBQUFBQU8wR1FBd0FBQUFBQUFBQUFBQUFBd0U0UTVBQUFBQUFBQUFBQUFBQUFBTEFUQkRrQUFBQUFBQUFBQUFBQUFBRHNCRUVPQUFBQUFBQUFBQUFBQUFBQU8wR1FBd0FBQUFBQUFBQUFBQUFBd0U0UTVBQUFBQUFBQUFBQUFBQUFBTEFUQkRrQUFBQUFBQUFBQUFBQUFBRHNCRUVPQUFBQUFBQUFBQUFBQUFBQU8wR1FBd0FBQUFBQUFBQUFBQUFBd0U0UTVBQUFBQUFBQUFBQUFBQUFBTEFUQkRrQUFBQUFBQUFBQUFBQUFBRHNCRUVPQUFBQUFBQUFBQUFBQUFBQU8wR1FBd0FBQUFBQUFBQUFBQUFBd0U0UTVBQUFBQUFBQUFBQUFBQUFBTEFUQkRrQUFBQUFBQUFBQUFBQUFBRHNCRUVPQUFBQUFBQUFBQUFBQUFBQU8wR1FBd0FBQUFBQUFBQUFBQUFBd0U0UTVBQUFBQUFBQUFBQUFBQUFBTEFUQkRrQUFBQUFBQUFBQUFBQUFBRHNCRUVPQUFBQUFBQUFBQUFBQUFBQU8wR1FBd0FBQUFBQUFBQUFBQUFBd0U0UTVBQUFBQUFBQUFBQUFBQUFBTEFUQkRrQUFBQUFBQUFBQUFBQUFBRHNCRUVPQUFBQUFBQUFBQUFBQUFBQU8wR1FBd0FBQUFBQUFBQUFBQUFBd0U0UTVBQUFBQUFBQUFBQUFBQUFBTEFUQkRrQUFBQUFBQUFBQUFBQUFBRHNCRUVPQUFBQUFBQUFBQUFBQUFBQU8wR1FBd0FBQUFBQUFBQUFBQUFBd0U0UTVBQUFBQUFBQUFBQUFBQUFBTEFUQkRrQUFBQUFBQUFBQUFBQUFBRHNCRUVPQUFBQUFBQUFBQUFBQUFBQU8wR1FBd0FBQUFBQUFBQUFBQUFBd0U0UTVBQUFBQUFBQUFBQUFBQUFBTEFUQkRrQUFBQUFBQUFBQUFBQUFBRHNCRUVPQUFBQUFBQUFBQUFBQUFBQU8wR1FBd0FBQUFBQUFBQUFBQUFBd0U0UTVBQUFBQUFBQUFBQUFBQUFBTEFUQkRrQUFBQUFBQUFBMUhvV2kwVm5NakpVWEZSVTRYMnIxWHBWODVxS2l5L2JweUEvdjhKMUFRQUFBT0JTQkRrQUFBQUFBQUFBMUpoWjA2ZnJzL2ZmdDNVWlpXU2ZPNmUzSmsvV3dmMzd5OXd6RlJmcitZY2YxcGIxNjB1MVB6ZGhnamFzWG4zWmVaY3ZXS0FYSms2OGJKL1huMzFXUDh5YVZmV2lBUUFBQU55UUhHMWRBQUFBQUFBQUFJQS9qdUtpSXYwYUY2ZFc3ZHVYZS8vQXZuMHlGUmZMWXJISWFMVGY3NUhsNWVZcTZjUUpTWkxGYkpZa3BhV2s2TkNCQTZYNnBaMCtYYXF0U2ZQbU1oZ01WVnZzS25iNkFBQUFBSERqSXNnQkFBQUFBQUFBb0ZLS2k0cjA2dE5QcTdpb1NGT21UeSszVDNUZnZqS1pUSFlkNHBDazFPUmt6ZnZ5eTFKdE96WnQwcjRkTzBxMTdkNjZWUWYyN0NtNW52VG1tMVVPY2xnSWNnQUFBQUNvQW9JY0FBQUFBQUFBQUNyRmFyV3F1S2pvc24yRzNYNzdkYXFtZWhvMmFhTEpVNlpJT24rMHlnc1RKMnJJcUZIcTFydDNTWi9uSmt6UXdCRWoxUE9tbTZvMDk2VTdlMWpNWnFXZFBxM1l0V3ZMOUkzdTErOHFud0FBQUFCQWJVV1FBd0FBQUFBQUFFQ3Q5ZUpqajZtb3NMRGtldFpGTzRtVTdDcGlNTWpaeFVVT0RnNmx4cGJYZHNIUmhBUkowdG5NekZMWGtwU1pucTZGYytlVzZwOTQ3SmdTangwck13OUJEZ0FBQUFDWE1waHlqN0t2SHdBQUFBQUFBSURMZW03Q2hBcnZYWHpNeW9WKy8vendRem03dUpUYnZuUExGcTFmdVZLWjZlbnlEUWpRNEZ0dVVhdjI3V1VxTHRhS3hZdTFhOHNXNVdabnk4ZmZYLzJHREZHSGJ0M0tYVGMxT1ZtcmxpN1Y0WU1IVlppZkwyOWZYM1hvMWsxOUJnNlVnK1A1NzdEdDJiNWRGck5aY2J0M2E5L09uZXJSdjcvQ0dqYVVKUGtGQm1ycUcyOVUralVvN3prdlpUUWE5ZWJISDVkY1c2MVdUWHJvSVhYdTBVTzNqeDlmMHI3Z20yKzBLU2Ftd2lOcUFBQUFBTnk0MkpFREFBQUFBQURnRDhKcXRTb3hPVTN4Q2NkME12RzBUcHhLVlZKeXVuTHo4cFdYVjZqOHdnS1pUQlpibDNsZE9Ub2E1ZWJpS25kM0YzbTR1eWtreUZjTmd2MFZGaHFnRmswYktqVElUd2FEd2RabDFncE5XN2FVMVdJcE9US2thY3VXVnpYUDJwOS8xb1kxYXhRYUhxN2k0bUtsSmlkcjF2VHB1di94eDdWKzVVb2RTVWhRZzBhTjVPam9xTlRrWkgzN3hSZHljM2RYVkpzMnBlWkppSS9YMTlPbXFiaTRXQUZCUVFvSUNsTGk4ZU5hdm1DQmpoOCtySHNuVHBUQllGRGJUcDBrU2R0all5VkpqU0lqMWJwREIwbFM0dkhqa3FUYnhvMVRveVpOS3F4NXkvcjFXcjlxVmFtMnYwMmVMRW1LWGJ0V096WnRLcm0rOUUrYjFYcitlM1NPVGs1WDhXb0JBQUFBdUJFUjVBQUFBQUFBQUxCalJVWEYyclE5VHB1Mngybm4zZ1FaSEJ6VnBtVUxoVGNJMDREK0hSUWFFaXd2TDArNXU3bkozYzFkam83bEh3TlJXNWxNWnVYbDV5a3ZQMS9aMlRsS1REcWxFNGxKMnI3M3BENy9acm1zRnBNNnRHNnE3cDFhcW51bmxuSjI1c1AwcTNYLzcwZVV2UGpZWXlYWFYyUFgxcTE2K3RWWFZjL2JXeGFMUmJPbVQxZmM3dDJhTTJPR0pPbUpmL3hEZm9HQnNscXRtdnY1NTlxOWRhdldyMXBWS3NpUmRmYXM1c3lZSWJQWnJELy85YThsWVkzY25Cek5lTzg5SGR5L1g3dTNibFg3cmwwbFNYbTV1ZnJ0MENGSlVrNVdsakpTVStYajcxOHluNnVycTl3OVBTdXMrZUtkUlM0SURRK1hKSG5WcVZQcStsS200bUpKa2hOQkRnQUFBQUNWUkpBREFBQUFBQURBRGlVY09ha2xLMk1WRTd0YnpTSWoxYmRYVDkwNy9uNkZCQWZadWpTNzR1am9vRHBlWHFyajVhVkFmMzlGUmpRdWRUL3BWTEoyN042ckphczM2RC9UdjFPZjdtMDFmR0MwbWthRTJhaGlEQmcrWFBXOHZTV2RQNGJrcG1IREZMZDd0L0p5YzNYTG5YZktMekJRa21Rd0dOUm4wQ0R0M3JwVko0OGRLelhIaGpWcmxKK1hwNzZEQjVlRU9DVEp3OU5UUTBlTjB1ZFRwMnJuNXMwbFFZNDkyN2JKYURUS2JEWnI1WklsV3JkeXBSNmROS2xrM096ZlF5VFhRbUZob1NUSnhkWDFtcTBCQUFBQW9IWWh5QUVBQUFBQUFHQkg5aDA0cXBuelZ1akVxWFNOR2pGTVgwMS9VTDQrOVcxZDFoOVdTSENRUW9LRE5QTG13VXJMeU5DSzFURjY2ZDlmS1R6RVYzZmZQa2l0b3hwZmVSTFVxQ1pSVWFXdUE0TCtQNXgwNmZFcEYwSWRSWVdGTXBsTWNuUTgvK3ZNZy92MlNaSTY5K2hSWnY0TE8yTWtuVHhaMHJaNTNUcEZ0bWloK0QxN2ROT3dZVnE5WklsbVRaK3VvYU5IUzVMdSt1dGZGZEc4ZVlVMWIxeXpScXVYTHEzVTg1bE1KbG5NNXBMcnM1bVprczRIT1lwK0QzVklLdWx6b2EyOFhUOEFBQUFBM0pnSWNnQUFBQUFBQU5pQnBPUjBUZjNmRDBvNmZWWjNqYjFkUXdiMGs0UERqWFZNeXJYbTUrT2p1OGJlcGp0dnUxWExWcTNWMjlQbUtTU2dudjUyLzIwS0NmSzFkWGszREhkMzkxTFhqaGNkT2VKeHlmRW1GeDlIWWpHYnBkK0RISmxwYVpLa2Y3LzBVb1hyNU9mbVNwSVM0dUtVa3BTa3ZvTUhLMzdQSHRXcFcxY2o3N3hURzFldlZrRit2aVNwb0tCQWVUazVGYzUxY1FEalNyNzc0Z3Z0MmI2OVRQdVNlZk8wWk42OE11MFhqcXFaTW4xNnBkY0FBQUFBVUxzUjVBQUFBQUFBQUxDaDRtS1Radit3VWd1V2JkVGRkNDdSbEZ0SHltZzAycnFzV3MzQndVSERCZy9RMElIOU5XL0JJajM2L1B1NmRVZ1AzWFhiUURrNThldXlQd0tyMVNwSmF0Szh1WXlYQ1R4WnJWWXRYN2hROVgxOTFhaHAwNUwyZHAwN3EzV0hEa3BPVEpRay9UQnpabzNWMXJWMzcxSzdqdXpZdEVuSERoK1cwV2pVTFhmZWVkbDZBUUFBQUVBaXlBRUFBQUFBQUdBelNjbnBldVdkTHhRY0ZLWXZQcDdLRVNyWG1kRm8xQjJqYjlWTmZYcnJ2WTgrMGFQUHY2K1huN2xQSVlFK3RpNE5WK0JWdDY3T1pHVG85dkhqNWUxVDhmdVZrNTJ0cEJNbk5HTHNXQmt1dWVmZzRDQWZQeitOZi9oaGhVZEV5TlBMUzVLMEtTWkdpNzc5Vm05TW15YUQ0ZnlvOU5SVW5UNTFxbEsxaFRWc3FJWk5tc2pCd1VFbWswa3JGaTVVM1hyMWRPN3NXVGs0T3BaN0hBd0FBQUFBWEl5dmR3QUFBQUFBQU5qQUw3RzdOZkg1OXpSaTJIQzkvdEx6aERoc3lOZW52djcxMG1RTkgzcXovamJwUGEzYnRNZldKZG10QzhFR1NUS2J6VGFySXp3aVFwSjBZTy9leS9iejlQSlNwK2hvZGVuVnE4eTlNeGtaeXNuS2tuOWdvUEp6YzVXV2txSzBsQlFsSnlYSnpjTkQ2YWRQbDdSWkxSYjVCd1lxTFNXbHdyVituajlmMDZaTTBjdFBQS0dNMUZSSjBzWTFhNVNkbGFVaG8wYXBRYU5HV3I1Z2dmSitQL0lGQUFBQUFDckNqaHdBQUFBQUFBRFgyWGVMMXVySG56YnEzVGRmVjJSRVkxdVhnOStOR2pGTXJWcEVhZktyLzFKS1dxYkdqdXhuNjVMc2pwT3pzNXhkWEZSVVdLaWpDUW1LaklxU3hXSzU3c2NCZGUvYlYzdTJiZE95QlF2azQrZW5acTFhbGR3ckxDalE1blhyMUtwOWUvbjQrV24wM1hlWFc5K2NHVE4wNHJmZktsempuWmRmTHJkOXl2VHBLc2pQMS9iWVdQMGFGNmVqQ1FtU3BKaGx5MVRQMjF1ZG9xUGw3dUdoNU1SRXJWeTBTTDRCQVdyWHBZdnErL3JxazNmZTBiZWZmNjU3SG4yVUk1UUFBQUFBVklnZ0J3QUFBQUFBd0hWaXNWcjE2ZGVMdEdYWElVMzd6OXZ5OCtVSUQzc1RHZEZZMC83enRwNmEvSkl5ejJUcHdmRWpaVFJjZWlqSGphMVYrL2JhdVhtenZ2em9JelZvMUVobk1qSTA2WTAzcm1zTkRTTWlkTk93WVZxMVpJaytuenBWOVgxOVZkL1hWd1g1K1VwSlNwTEpaRkpVNjlhU1ZHRmc0dEZKazhxMHJWaTRVS3QvK2trTkdqVlNibTZ1SHZuNzMrVlpwMDZaZmhhTFJVdm16WlBSYUZURHlFaEZ0VzZ0WmkxYnlqOG9TTkw1M1Q2Ky9PZ2ptVXdtM2ZaN2tLUmhreWJxTlhDZzFxMVlvVGt6WnVqT3YveEZqazVPTmZpcUFBQUFBS2d0Q0hJQUFBQUFBQUJjSjU5K3ZVaDdEcHpVUis5T2taZVhwNjNMUVFYOGZIMDA3ZDBwZXZxRmx6WGo2OFdhY005SVc1ZGtWMGJlY1ljc0Zvc083dHVuRTcvOXBzRGdZSnZVTVhERUNBV0hoV25qbWpWS09uRkNaek16NWVIbHBlYXRXNnRycjE0bG9ZcktzRmdzV3JWa2lWYi85Sk02ZE91bTBYZmRwWS9mZVVmVDNuNWJkMCtZb09Dd3NGTDkzVDA4ZFAvamp5dXNVU081dXJxV3VuZnE1RWw5K2QvLzZ0elpzeG82ZXJRYU4yMWFjbS9vcUZIS1RFdlR2cDA3bFpHV3BySDMzcXVnME5EcXZSQUFBQUFBYWgyREtmZW8xZFpGQUFBQUFBQUExSGJmTFZxcm45ZnNJTVR4QjVLZG5hTkhubjVPTi9mdnlERXJ0Y0M1TTJmMHhxUkp1bnZDQkxYdTBFR1NaQ291MXQ0ZE83UjIyVEtsSmllclhlZk9HbnZ2dlhKd2RGUnVUbzQrbnpwVnAwNmNVSmRldlJUZHI1OENMaE1Pc1ZxdGlvMkowVTgvL0NCVGNiSDZEaG1pb2FOR2xlbG5zVmowdzh5WjJoNGJLNlBScUE3ZHVxbjN3SUVLc0ZFZ0JnQUFBSUQ5Y1hqcGhjZGZzWFVSQUFBQUFBQUF0ZG02VFh2MDlmZXI5T0hiYjhqYnU1NnR5MEVsdWJnNHExZjNidnIzMVA4cHdMZWV3c01DYlYwU3FxR3dvRURyVjYxU20wNmRaTFZZOU9QczJmcHg5bXp0M2I1ZGprNU91dlZQZjlLZ2tTTkxqbUp4ZG5aV3gyN2RWRlJZcU0yLy9LTFl0V3UxZSt0V2RZcU9scU5qMlkyT044WEVhTkhjdVpLa0VXUEhxdi9OTjVkYmg4RmdVTXQyN1ZTdmZuMGRPWGhRU1NkT3FFWGJ0dkx4ODd0MkR3OEFBQURnRDRXalZRQUFBQUFBQUs2aHBPUjB2VGY5TzczNzV1dnk4L1d4ZFRtb0lqOWZINzM1eWovMHpQTXZLcUpScUVJQ2VROXJnL3ErdmtvOGRrd05JeUxVb1ZzM3RlbllVUTdsaERNY25adzBmTXdZZGUzZFcrdFhycFRCYUpUTEpVZXBYQkRkcjUreXo1MVQ4elp0Rk42NDhSVnI2TnlqaDZMYXROR3BreWNWR1JWVjdXY0NBQUFBVUh0d3RBb0FBQUFBQU1BMVVseHMwcVBQdjYvaE53L1RxT0hsZnpzZmZ3enpGeS9Wa3A5LzBrZHZQaUVuSjc0YlZSdFlyVllaREFaYmx3RUFBQUFBWlJodFhRQUFBQUFBQUVCdE5mdUhsUW9LRENYRVVRdU1HakZNZ1lFaG12UGpLbHVYZ2hwQ2lBTUFBQUNBdlNMSUFRQUFBQUFBY0Ewa0phZHJ3YktOZXVMUkNiWXVCVFhreVVjbmFQN1BHNVNVa21IclVnQUFBQUFBdFJoQkRnQUFBQUFBZ0d0ZzZ2OSswTjEzanBHdlQzMWJsNElhNHV2am83dnZHS09wbjMxdjYxSUFBQUFBQUxVWVFRNEFBQUFBQUlBYXRpLytpSkpPbjlXWVcwZmF1aFRVc0RHalJpcnA5Rm50TzNEVTFxVUFBQUFBQUdvcFIxc1hBQUFBQUFBQVVOdk0vSDZsN2hwN3U0eEd2a05UMnhpTlJ0MDE5amJOK242RnByejRrSzNMa2NWcTFZRmZqeXN1NFRmbDV4ZmF1aHpZd0QxM0RMRjFDUUFBQUFCcUdFRU9BQUFBQUFDQUd2VHI0Wk02Y1NwZFF3YjBzM1VwdUVZR0QraXZMMlo5bzRRako5VTBJc3htZFJ3NWxxUTNQcGlsbzhkUDJhd0cyQjVCRGdBQUFLRDJJY2dCQUFBQUFBQlFnNWF1aXRXb0VjUGs0T0JnNjFKd2pUZzZPR2pVaUdGYXNuS1RuckpSa0dQeGlsaDkrTms4TlF3TDFzdlAzS2ZJeG1FS0NxZ3ZvOEZnazNvQUFBQUFBRFdIL1QwQkFBQUFBQUJxU0ZGUnNXSmlkMnRRLzc2MkxnWFgyS0NiK3VxWFRidFZWRlI4M2RjK2NpeEpIMzQyVDhNSFJHdmFsS2ZVTjdxZFFnSjlDSEVBQUFBQVFDMUJrQU1BQUFBQUFLQ0diTm9lcDJhUmtmTDFxVy9yVW5DTitmbjRLREtpaVRidmlMK3U2MXFzVnIzNTRXdzFEQXZXSTM4WkxTZEhkbjRCQUFBQWdOcUdJQWNBQUFBQUFFQU4yYlE5VG4xNzliUjFHWGJQYXJYS1lqYmJ1b3hxNjllN2gySzM3Nyt1YXg3NDliaU9IRXZTWGJjTkpNUUJBQUFBQUxVVVFRNEFBQUFBQUlBYVlMVmF0WE52Z2pxMmEyUHJVcW9zSit1czFpeWVLMU54VVkzTU4zZjZ2L1hzUFVNcXZQL05KMVAwN0wxRHk3VFArZmd0UFROdVVLWFcrTzgvbjlUc2o5KzZZci9wYjAzU0YrKzlYS2s1cTZwRDJ6YmF1VGRCVnF2MW1zeGZucmlFM3lSSmtZM0RydHVhQUFBQUFJRHJ5OUhXQlFBQUFBQUFBTlFHaWNscE1qbzZLU1E0cU5wei9mVGQ1OG82bTFHdE9lNTg4TytWNm1lMVd2WGxCNi9xV0VLY0RzWHQwdjNQdkM1SFI2ZHFyVzJ4bUdXeFdLbzF4NVVjUzRoVGJ2YTVLL1k3ZWZTZ1hOemNyMGtOb1NIQk1oZ2RsWlNjcnRCZ3YydXl4cVh5OHdzbFNVRUJITjhEQUFBQUFMVVZRUTRBQUFBQUFJQWFFSjl3VEsxYlJOWElYUHUyYjFCYWNtSzE1cWhza01OZ01PaUJaLzZsejk1NVFZZmlkdW1IenovUUhROCtVNjIxTDNVMkkxWExmdmlxNVByNDRRT1NwTG1mL3J0VXY0cmFLL3NzNWJGWUxESVlERmM5L2tyYXRHeWh1SVRmcmx1UTR3TGpOWHdtQUFBQUFJQnRFZVFBQUFBQUFBQ29BU2NUVHl1OFFjMGVkL0hPekJWVkhqUGwyYjlVT1FUaTZ1YXVCNTUrWFIrOC9EZHRXNzlDVFZ0M1ZQdnUvYXE4ZGtYeTgzSzFkK3Y2a211VHFWaVNTclZkcnIxYVFRNnpXUWJEdFR0ZHVFRllxQktUVXEvWi9BQUFBQUNBR3c5QkRnQUFBQUFBZ0JwdzRsU3FCdlR2WU9zeXJwcXJ1NGZHL2UwZit1Q2xpVm93YzVxYXQra3NOdy9QR3BrN0tLeVIzdmhzVWNuMW5JL2YwczdZTmFYYUx0ZGVXUXRtVGxOZVRsYXBOclBacE56c2M1cno4VnRsK3YvNTRVbFh0YzdGR29TR2FFMU1YTFhuQVFBQUFBRGdBb0ljQUFBQUFBQUFOU0FwT1YyaEljRzJMcU5hZ2hzMFZ2ZWJobXZEaWdWYS91UFh1blhjSTVVZSsvTzhMMHAyMUVnNmRsaVN0UGliVDB2dWovalRneVUvaDBlMmtNVmlMak5IUmUyVnRXL2JCcDA3azE2bXZhaXdRRHRqMTVScHI0a2dSMmhJc0pLU3k2NEpBQUFBQU1EVklzZ0JBQUFBQUFCUUEzTHo4dVhsVlRNN1dGend6TGhCMVJwZmtKOG5KeWRuT1RoVy9sZEFaelBUSkVtYlZpOVJyOEdqNU9NZlZLbHg2NWZQVjFGaFFhbTJYMzc2dnVUbkVYOTZVREUvelN1NURtM1V0TlIxZWUwZW5uWFV1ZmZna251WHZoNXB5WWtsYlk2T1RucnJpNlZsNXZ2NytNSHlEUXpSYzI5L1h0SjJOY2ZQVktTT2w1ZHljL05yWkM0QUFBQUFBQ1NDSEFBQUFBQUFBRFVpTDY5UTdtNXVOVHBubHo1RHFqeG03N2IxS3NqTGxTVHQyZktMbG43N1B3MGVQVTQ5QnQ1eXhiRm1rMG1IOXU4OC83UFpwSlVMWnVuT0IvOWVxWFV2SElkeUp2MjAvdlhrT0VuU096TlhsT3F6NUpzWmxYNE9TZklMQ2kwVjVQQUxDaTM1T1MwNVVRNk9qcXJ2RnloSmNuUjBMalBlYXJYS2FyWEswZEdwU3V0V2hidWJtL0x5QzYvWi9BQUFBQUNBR3c5QkRnQUFBQUFBVUd0WnJWYmxGeFlwT3p0UDJUbTV5c25OVjNaT3ZySnljcFdkbTZmOHZFSVZGQmFwb0xCWWhZVkZLaWdxVWtGQjBlOXRSU29zTEZKaFViRk1KclBNWm9zc0Zvc3NGcXZNRnJNc1Zvdk1acXNzRnJNc1pxdXNzc3JkemIxRzZ4Lzd3Rk5WSGhNU0hxSGM3Q3hKMHNtanZ5b3ZKMHZGeFVXVkd2dnJ2dTBxTE1oWFJQTTJTajk5U2p0ajEyamdyWGRYZWxjT1NZcmJ1ZW15OS8yQ1FrdnRqbEdSOG5ZanVYamNNK01HcWI1ZjRHWG5LaTQ2SDdCd2RDb2I4cWdwYnU1dXlzN05VNy9SajErek5RQUFBQUFBTnhhQ0hBQUFBQUFBNEEvRllyWHFYRmF1enB6TlV1YVpMR1djeVZMRzd6OW5uczFXNXBrc25UbVRwYXljUEdYbjVzbHN0bHlYdWd5R21wdkwyZGxWa3BSNjZxVDhnOE9xTlBiQ3poc0YrWG1LMzcxRmt0UzBWY2RLamQwU3MweVMxQ0c2di9MeWNyUjA3bWRhcytSYmpmbkxFNVZlZjkrMkRTVS9yMXYyb3hvM2E2M1FScEVsYlFWNXVkcTBaa21sNTZ1T0MwZTlPTHU0WHROMURBYXIycmFNdkhMSEdyQjcvNkhyc2c0QUFBQUF3SFlJY2dBQUFBQUFBTHRpTmx1VWxubFdwMU16bFpLYXFlVFVESjFPUGFPVTFFeWxwR1VvTGVQc2RRdG5WSVhSNktDOC9EelY4ZktxOWx3UlVXMlVkUHl3cHIzK2xCcEh0YW55MFNCRlJZVTZsaENubkt5ekNtdlVWTUVOR2w5eHpMa3o2VHF3WjRzY25aelZ1bk5QR1kwT1dyMXdqcmF2WDZGQnQ5NnR1dlY5cnpoSFJtcXlqdjY2VCs2ZVhzckx5VmJzcWtWYXMrZ2JUWHo1QS9rR0JFdVNzcytkMFE5ZmZGaWw1N2xhdVRubmR5WnhkZk80Wm12azUrWEwwOTFENzcwMjhacXRjYkd2dmwybUw3LzkrYnFzQlFBQUFBQ3dEWUljQUFBQUFBRGd1ck5hclVvL2MwNkpTV2s2bm5SYWlVbXBPcEdVcXBPblRpczEvYXdzbHBvTGFqZzdPOG5MdzAxZW51Ny8vNCtIdXp3OTNlVHA3aVlYVjJlNU9qdkwxZFZacnM1T2NuRnhscHVyaTF4Y25PVG02aUpuSnljNU9qckl3Y0VvQjZOUlJnZWpqRWFEak1iejF3NUdvNHhHbys1NjVEWGw1ZWZYU0pCanlPMzNxaUEvVi90M3hHcnYxdlZWSG04d0dPVG00YVgyMGYwMTRrOFBWbXBNek5KNXNwak42aERkWCs2ZWRTUkowUU5HYXMzaXVWb3hmNmJHM1Ava0ZlZllFdk96bkp4ZDFDU3FuZlp1VzYvN25ueFZINzd5bVA3MzdqLzAyQ3Zud3h2Vk9WcWxxczVscGt1UzNEMnIvNTVVSkM4L1grNXVMdGRzZmdBQUFBREFqWWNnQndBQUFBQUF1R2FzVnF2U004L3B5TEZUT3ZSYm9vNmZUTkhKVStjREcvbjVSVmM5cjZlSG0zeTg2OHE3bnBkOHZMM08vK3p0cGZyMTZzaW5YaDNWOTY2ak9sNGU4dkp3azdOejFYYXp1Rm9lN203S3pzNVJvTDkvdGVkeWRuSFYyQWVlMXRnSG5xN1N1SE9aNlRJNkdPVlZ0MzZWeG1XZnk5VG10VDlKa25vTkhsWFMzbWZvYmRxNGNxRzJyVnV1WGtOR0t6QWt2TUk1Q2d2eXRXbjFFclZvMzFWR280TWtLU0FrWEtQR1Q5U21OVXRrS2k2V0pCVVhGZXJJZ1QxVnFxOHlMaGY4MkxadXViYXRXMTdobUM1OWhtanNBMDlkMWJwWjJkbnk4SEM3cXJFQUFBQUFBSlNISUFjQUFBQUFBS2dSeFNhelRpU202UEJ2U1RweVBPbjh2Mzg3cGF5YzNDclA1VjNQUzRIKzlSWG83Nk5BWDI4RitQc28wTjliZ2Y3MUZlQlhYNjR1enRmZ0Nhb25KTWhYaVVtbkZCbHg1V05NcnBWL1B2NW4xZlgyMVlzZnpxblN1TVZ6UGxWeFVhRmFkZXFoa1BBbUplMGVYblhWNStiYnRlTEhtWnIvNVZROU5QbmZNaGdNNWM2eGZ2bDg1ZWZscUZPdlFkcTVjWFZKZTZkZUE5VWh1citNRHVmREhXY3owdlR4RzMrL2lxZTd2QTdSL2N1MEhkeTdYWG0vSDYvU3NrTjN1YmlXSDdob0dObmlxdGROVERxbGtLQXJIenNEQUFBQUFFQmxFZVFBQUFBQUFBQlZaclZhZGVwMHBnNGVPcWI0aEdPS1R6aXVJNzhscXRoa3J2UWNuaDV1Q2d2eFY0UGdBSVdHK0t0QnNMOGFoUGdyTU1ESExvTWFWOUlnMkY4bkVwT3VldnlodUYzNjhhdXAxYTRqTyt1TXBqejdsekx0RlIxbmNpaHVsM2JHcnBHRGc2T0dqcm12elAyK040L1JscGlmZGVUZ1htMk4rVmxkKzkxY3BrOXU5am10WGZLdGZQeUQxTFJWeDFKQkRra2xJUTVKOHZZTjBQakhYangvWWJYcWc1Zi9wcFlkb2pYZzFqK1hHdlBCU3hPditLd1grL1BEazBwZDUrVms2N1cvM1NtRHdTQ3IxYXJJbHUzVmM5Q3RWWnF6TWs0a0pxbEJjUFYzWVFFQUFBQUE0QUtDSEFBQUFBQUE0SXJ5ODRzVW4vQ2I0aEtPNlVEQ01SMUlPSzV6MlpYYmFjUGQxVVVSalVMVXBGR0lHb2NIS3p3a1FLRWhBYXBYeDZQQzNSMytpTUpDQTdSOTc4bXJIbDlZa0srMDVNUnExMkV4bXlzOVQwN1dXWDN6eVJSSlV0OWhZeFFRM0tCTUgyY1hWNDI4NnlITm5QcTZGczJacnNiTjI4Z3ZLTFJNSDZPRGcvb09HeU9qMFZqaGVtOTl2a1FHZzFFT2p1ZC9KVldRZC83UGtIOVFxTUlhTlMyMzc1VVVGUmJveUlFOU9yaDN1L3FQdUVOMXZjL3ZqckZ1MlE4eW1ZclZxZWRBSFQ2d1d6RS96Vk8zZmpmTDBhbG1RMEluVGlhcVU1dXdHcDBUQUFBQUFIQmpJOGdCQUFBQUFBREt5TTh2MHY1ZmoyajMvc1BhdmYrd2ZqMXlRbWF6NVlyakF2eTgxYVJScUpvMERGRkVvMkJGaEljb01NQkh4bG9VMktoSWk2WU45Y1hjRlZjOXZsWEhhTDB6cy9UNDNadGpsSGpza0liZDhVQ2xRaS9QakJ0VTZhTlZ6Q2FUWm4zMEwyV2R6VlJnYUVNTnZQV3VDdnUyN2RKYk96dDBWOXpPVGZycXc5YzA4YVgzNWVybVhuTGZ5ZGxGUTI2N1IxMzdEQzEzL0xiMUszUW03WFNaOXJ6Y2JFbFMwb2tqV3ZIanpBclhIelI2M1AvWGJUYnB4T0dEa3FUTTFCUzkrTkJvbVUwbVNWTG5YdWVmUHkwNVVURS9mUytEd2FDK3c4ZktQemhNUDMzM3VWWXVtRjN1cmlQVnNUY3VYdmZjM3J0RzV3UUFBQUFBM05nSWNnQUFBQUFBQUJVV0ZXdHYvT0dTNE1iQnd5ZGtzVncrdU9IaDVxcm1UY1BWSXJLaG9wcUdxM2xrdUx6cmVsNm5pdTFQYUpDZkxLWmlKWjFLVmtod1VMWG5zNWpOV3JWZ3RsS1NqaXYxMUFuZDljaGt1Ymk2MVVDbGtzVmkwZXhwYjNnQXNEZ0FBQ0FBU1VSQlZPcHcvQjY1dUxycG5zZGZ1dUpPRldQdWYxSW5qaHhVU3VJeGZmbitLM3JnbWRkTGpla3g4SllLeDI1ZnQwSkhEdTZ0OEg3Q3ZoMUsyTGVqd3Z1RFJvOVRabHFLZnZ4cXFvNGUzS2Vpd2dKSjUwTWQvc0ZoYXRhNms1cTE3cVRBc0lZcUxNalgxMVAvS1ZOeGtYb01HS25Ba0hCNSsvaHJ3NG9GV3J2a1d6VnExa3JOMjNTKzdMTldWbUxTS1ZrdEpvVUUrZGJJZkFBQUFBQUFTQVE1QUFBQUFBQzRJVm10VnAwOGxhcXRPdzlvNjY2RDJoTi9XRVZGeFpjZDB6QXNVSzJqSXRTaVdiaWlJc01WRmhKd1EreTBVVmtHZzBFZDJqVFZqdDE3YXlUSVlYUncwRU12dktOUHAweFMvSzR0K3VqMXAvVEFNLzlTblhyMXF6V3ZxYmhJczZlOXBYM2JOOGpvNEtDN0o3NGd2OERRSzQ3enJGTlA0eWIrUTUrODlhd094Ky9XcDI4L3IvdWVlRlZ1SGxjTzd6ejh3anRsMmpKU1QrbkRWeDVYWFc4Zm5jMU1sN09McXg3NCs3OFVHQkplN2h3ZVhuVjFLRzZYakVZSFJiWHRvcWgyWGRXaWZWZlY4L0V2NlZOY1ZLalAvL09Ta2svK3BzQ1FjQTI3OHdGSmtvdXJtMGJkTTFGZmZmQ2F2djd3bjdydnlWY1YyYkw5RmV1K2twMTc5cXBEbTZhMTZvZ2dBQUFBQUlEdEVlUUFBQUFBQU9BR2taOWZwQjE3RDJycnJvUGF0dXVBVXRJeUw5dS9ZWU1ndFd2WlJPMWFObEdibGsxdTZOMDJLcXQ3cDVaYXNucURSdDQ4dUVibTgvU3FxNGNuLzFzejNwNnNFMGNPYXU3MHQvWGdjMitWMi9mQzhTSzZUS2JnWEdhNnZwNzZ1bzRmanBmQllOQ2RELzVkVVcyN1ZMcWV4czFiYTh6OVQrcTdHZS9xNk1GOWV2ZUZDUnB6LzVOcTFycFRWUjVMQ2Z0MjZOdlAzcFhaYk5MZGo3NGdVM0dSUG5ucldmMzN0U2MwN0k3NzFhM2ZzRExoQ0JkWE56M3l3cnNLYnRCWVRzNHVaZWJNT3B1cEwvN3prazcrbHFBNjllcnJ2cWRlazdPTGE4bjkxcDE2cXRlUTBWcS83RWQ5OXM0TEduN0hBK281ZUZTMVFoaHIxMjNVeUlFZHIzbzhBQUFBQUFEbEljZ0JBQUFBQUVBdGRpNDdWN0hiOW12RGxyM2F0dnVnaW90TkZmWU5DZkpWNTdiTjFiNTFVN1ZwR2FGNmRRaHVWRlgzVGkzMTdpZmZLajBqVTc0KzFkczU0d0kzZDA5Tm1EUkYzMzMySHczL2ZZZUp3b0o4RmVUbHl0WGRRODR1cmpLYmlyVnA5UkpKcXZENGxZTjd0Mm4ydERlVm41c2pSMGNuM2ZYbzgycmRxV2VWNituY2E1Qk14Y1g2OGNzUGRUWWpUVFBlbnF6UjkvNU4wVGVOdU93NGk5bXNBN3UzYU5PYXBUcTRkNXZxK2ZqcjRlZi9MZi9nTUVuU0U2OTlwTm5UM3RJUFgzeW9qU3NXcW11L205VzJhNTlTTzVDRU40a3FkKzREdTdmbzJ4bnZLaWZyck9yNStPdkJaOStVajMvWlhWRkcvbm1DOHJMUGFjZkcxVm80K3hQdDJyeFdROGY4NWFwMjUwakx5TkNoSTRmVi9mbnhWUjRMQUFBQUFNRGxFT1FBQUFBQUFLQ1dTY3M0cXcxYjltbmQ1ajNhRzM5RUZvdWwzSDR1ems1cTN6cFNYZHEzVUpmMlVRb0o4cjNPbGRZK3pzNU82aHZkVGl2V3hPalBZMGJYMkx3dXJtNGFOL0dGa3V2MGxDUzk5K0lqNWZadDNxWnp1ZTMrUVdGeU1EcW9qcmVQeGsxOFFZMmF0cnJxZXJyM0g2YTYzcjZhKytuYkNnZ0pWOWUrUXl2c2UveHd2Rll0bUtPanYrNVRZVUcrbkp4ZDFHZm9iUnA0NjkxeWRmY282VmZmTDFDUC91TmRiWTc1U2FzWGZhT0ZzejdXd2xrZnl6Y2dXSSsvK3Q4S2ozQlpPUHNUclYvMm95UXB2RWtMM2ZQNFN4VWVQMk13R0hUbmhHZFZwNTZQMWk3OVRpZU8vS3JGYzZicjRSZmVrWnQ3MVlKTEsxYkhxRS8zZG5KeTR0ZHJBQUFBQUlDYXhkODBBUUFBQUFDb0JjNmN6ZGJhamJ1MGV2ME94U2NjcTdCZlNKQ3ZvanUzVXRmMkxkUTZxckdjbloydVg1RTNpT0VEby9YU3Y3L1NIYU52a1lPRHd6VlpJeUNrZ1h6OGcyVzFXaVNyVlpMazR1YWg1bTA3YS9Eb2NlV09xZThYcVB1ZWVrMCsva0h5ckZPdjJqVzBhTjlWejd3NVEwYWpVUTRPRmYrS0tTQTRYSW5IRGlzb3JKSGFkdW10amowSHlOMnpUcmw5alE0T2lyNXBoTHIyR2FwOTJ6ZHE3OVoxOHZZTHFEREVJVW50dXZiUjVqVkwxV2ZvYlJvMGFweU1WM2pORFFhRGh0MzVnQm8zYjYzMUt4Ym83a2VlcjNLSXcyUTJhLzdpcGZybnMvZFdhUndBQUFBQUFKVmhNT1VldGRxNkNBQUFBQUFBVUhWNUJZVmF2M21QVnEvYnFSMTdmNjF3NTQybUVXSHEyYlcxZW5WdHEvRFFBQmtNaHV0YzZZM24yZGMrVWY5K0F6VnM4QUJibDJJWExHYnpGUU1XMVpHWGt5MTNUNjlyTnYrbGxpNWZxYlV4cXpUbHhZZXUyNW9YZlBYdE1uMzU3YzlhKytNSDEzMXRBQUFBQU1EMXdZNGNBQUFBQUFEOGdWZ3NGbTNkZFZETFk3WXFkdHQrRlJVVmwrbGpOQmpVcGtVVDlleldXajI3dEZHQW43Y05LcjJ4alJzelNHOVBtNmVoQS92TGFEVGF1aHlidTVZaERrblhOY1Joc1ZnMCs3c2Y5TndqWTYvYm1nQUFBQUNBR3d0QkRnQUFBQUFBL2dBeXptVHBwOVdidEdSRnJGTFR6NWJiSjZwcHVHN3ExVkg5ZTNTUWQ3M3I5OEUyeW1vZDFWZ2hBZlUwYjhFaTNUSDZWbHVYZ3hvMGIvNGloUVRVVTZ1b1JyWXVCUUFBQUFCUVN4SGtBQUFBQUFEQVRsbXRWdTNhZjBpTGxtL1VoaTE3WlRhWFBUb2xMTmhmTi9YdXFBRzlPaWtreU5jR1ZhSWlmN3YvTmozNi9QdTZxVTl2K2ZyVXQzVTVxQUhwR1JtYTllMDhmZlRXazdZdUJRQUFBQUJRaXhIa0FBQUFBQURBem1UbDVHclptcTFhc2lKV0owK2xscm52NGVhcWdYMDdhMmovcm9wc0hDcUR3V0NES25FbElVRyt1blZJRDczMzBTZjYxMHVUYlYwT2FzQjdIMDNYcUtFOUZSTG9ZK3RTQUFBQUFBQzFHRUVPQUFBQUFBRHNnTlZxMVlHRVkxcTBQRlpyTnU1VWNiR3BUSittRVdHNlpVaFA5ZS9SWHE2dUxqYW9FbFYxMTIwRDllano3MnYra3A4MGF2ak50aTRIMVRCLzhWS2xwQ1RweGNmSDJMb1VBQUFBQUVBdFI1QURBQUFBQUFBYnlpc28xS3BmdG1uUjhsZ2RPWlpVNXI2THM1TnU2dFZSSXdmM1ZMTW1ZVGFvRU5YaDVPU29sNSs1VDMrYjlKNWFSVFZYWkVSalc1ZUVxM0RveUZGOU9YT09wcjcxcEp5YytIVWFBQUFBQU9EYTRtK2VBQUFBQUFEWXdKbHpPWnEzY0kwV0x0dWd2SUxDTXZjYmhnWnF4T0FlR3RTM3N6dzkzR3hRSVdwS1NLQ1BucGd3UnBOZi9aZW0vZWR0K2ZseUxNY2ZTVnA2aHA1LzVYVTlNV0VNUjZvQWYyQVdpMFhuenB5UnA1ZVhuSnlkeTcxdk1CaXFmRnlaeFdLUnhXeVdvNU5UaFgwSzh2UGw0T0JRN3JvQUFBQkFlWXkyTGdBQUFBQUFnQnRKZXVZNWZmVEZmUDFwd2l2NlpzSHFVaUVPSjBjSDNkU3JvejU4L1RGOS9zRWtqUjdXbXhCSExkRzdlMXVOdnJtSG5wNzhrckt6YzJ4ZERpb3BPenRIVDAxK1NiY042Nm5lM2R2YXVoejhRUlFWRnVxNUNSUDAzSVFKTlRibmhmbUtDc3NHLyt6TnJPblQ5ZG43Nzl1NmpES3l6NTNUVzVNbjYrRCsvV1h1bVlxTDlmekREMnZMK3ZXbDJwK2JNRUViVnErKzdMekxGeXpRQ3hNblhyYlA2ODgrcXg5bXphcDYwUUFBQUxoaHNTTUhBQUFBQUFEWHdlbTBNNW83ZjVXV3J0cWtZcE81MUwxQS8vb2FPYVNuaHZidnFucDFQRzFVSWE2MXNTUDdLZk5NbHA1KzRXVzkrNjlYNWVYRmUyM1Bzck56OVBRTEw2dDcrNllhTzdLZnJjdXhHMWNLSjB5WlB2MjYxZURvNktqSlU2Ykl3L1BLLzF1YSt1YWJTangyVEpMMHp3OC9sTE9MeTdVczBXNWQrdjRaREFZNU9Udkx4ODlQRFpzMFVhZm9hSVdHaDFkcmpRUDc5c2xVWEN5THhTS2owWDYvUjVpWG02dWtFeWNrU1JieitmOHVwNldrNk5DQkE2WDZwWjArWGFxdFNmUG1WZDYxUTFacjlZb0ZBQURBRFljZ0J3QUFBQUFBMTFCU1NvYSsrWEdsbHNkc2tjbGtLWFd2UWJDLy9uejdRQTNvMVVrT0R2YjdZUmRxem9QalIyckcxNHYxeU5QUDZUOXZ2TVl4SzNZcUxUMURUMDErU2QzYk45VmZ4NCt3ZFRsMktUSXFTZ1liZjBodk1wbTBQVFpXZlFZTnVteS9rOGVPbFlRNGNONkY5ODlxc1NnL0wwK3BLU2xLVGt6VXBwZ1l0ZTdRUWFQdnZsdnVIaDVYTlhkMDM3NHltVXgySGVLUXBOVGtaTTM3OHN0U2JUczJiZEsrSFR0S3RlM2V1bFVIOXV3cHVaNzA1cHRWUDM2RklBY0FBQUNxaUNBSEFBQUFBQURYd0lsVHFabzliNFZXcmQ4aGk2VjBnS05oZ3lDTnYzMlEra1Mzcy9zUHVsQ3pqQWFESnR3elV0N2VhL1h3azMvWG02LzhRNUVSalcxZEZpNXk2TWhSUGYvSzY3cDlXQytOR2RuWDF1WFlyZkVQUDJ6VFhTMGNIQjNsNU9Ta3piLzhvdDREQjE3MmcvWFl0V3RsTUJqazZ1YW0vTHk4NjFpbC9icjAvYk5ZTERwODRJQldMbDZzZlR0MzZsUmlvaDU2K21uVnFWZXZ5bk1QdS8zMm1pejFtbW5ZcElrbVQ1a2k2ZnpSS2k5TW5LZ2hvMGFwVysvZUpYMmVtekJCQTBlTVVNK2JicXJTM0pmdTdHRXhtNVYyK3JSaTE2NHQwemU2SHp2K0FBQUFvQ3lDSEFBQUFBQUExS0JqSjVMMTlmY3JGTE54bDZ5WGZBTTNzbkdZeG84WnBPZ3VyV1dzNnJic3FGWEdqdXluUUwvNmV2cjVmK2krY1hkcDFJaGh0aTRKa241Y3RGUmZ6cHFqSnllTVVlL3ViVzFkVHExVVU4ZHRtRTBtUlRadnJvUDc5eXNoUGw3TldyWXN0MTl1VG83MmJ0K3VzRWFObEphU1V1MTFheXVqMGFpbUxWdXFTVlNVZnBnNVU5dGpZelZyK25ROS9PeXpWOXg5d2w2UFVMbFExNHVQUGFhaXdzS1M5bGtYSGY5VGNoU1F3U0JuRnhjNU9EaVVtcU84dGd1T0ppUklrczVtWnBhNmxxVE05SFF0bkR1M1ZQL0VDbmFHSWNnQkFBQ0E4aERrQUFBQUFBQ2dCcVNrWmVyVG1ZdTFkc1BPTXZkYU5HdWs4V01HcVV2N3FDcHZ4NDdhcTNmM3RvcG9HS0pYMy8xUzIzZnQwWk9QVHBDdkQwZXQyRUo2Um9iZSsyaTZVbEtTOU4rM25sUklJTzlEVFhodXdnUkowcXZ2djY5VlM1Wm8yNFlOS2lnbytQOFB6MytYZHZxMGZsbStYSWNQSGxUV3VYTnljWEZSYUhpNGV0eDBrNXEzYWxYaC9PMjZkTkhCL2Z1MStaZGZLZ3h5YkYyL1hpYVRTVjE2OXRTUHMyWlZPTmZWMUhENjFDbXQvdWtuSGZuMVZ4WGs1YWxlL2ZycTNLT0h1dlhwYzhYWDVKOGZmbGhtUjVPaXdrSzkrTmhqa2xUbU5icWMxT1JrclZxNlZJY1BIbFJoZnI2OGZYM1ZvVnMzOVJrNFVBNk9WZnYxcjlGbzFHM2p4dW40MGFNNmZ2U285dTNZb1RhZE9wV3AvM0x2NmFYUE9QT1RUN1IvMXk0TkdENWNBMGVVUGFwbzE1WXRtdnY1NTJyY3RLa21QUDMwVlQzWDVlcTZmZng0V2N4bXhlM2VyWDA3ZDZwSC8vNEthOWhRa3BSNC9MaW12dkZHeVR6ZmYvMjF2di82NjFKekwvam1HeTM0NWh0SnBkK1g2ZSsrVzZyZmhXdWowYWczUC81WW5hS2pKVWxXcTFXVEhucEluWHYwME8zang1ZWFkMU5NVEpuWEF3QUFBSkFJY2dBQUFBQUFVQzM1K1VYNlp2NUt6VjI0UnNYRnBsTDMycldNMVBpeGc5V3VWUk1DSENoWFNKQ3ZQbnJ6Q2MzNWNaWHVlL2d4M1gzSEdJMFpOZEl1djkxZUcxa3NGczJidjBpenZwMm5VVU43NnNYSHg4akppVitYMWJTWTVjdTFLU1pHWVkwYWxleGVjRUg4bmoyYVBXT0dUTVhGcXV2dHJZWVJFY282ZTFZSjhmRktpSS9Yd0JFak5HRDQ4SExualdyVFJ2Vzh2WFZ3M3o2ZHpjeFV2ZnIxUzkyM1dDemF2RzZkM056ZDFhNUxseklmMEZlbmhnTjc5MnJXOU9reW1VenlyRk5IRFJvM1ZtNTJ0bjZlUDE5SkowOVc0OVdxbW9UNGVIMDliWnFLaTRzVkVCU2tnS0FnSlI0L3J1VUxGdWo0NGNPNmQrTEVLdi8zeDJnMHFtZi8vcG8vWjQ1MmJkMWFLc2h4d2VYZTAwdTE2OUpGKzNmdDB2NmRPOHNOY3V6ZHNVT1MxTEY3OTJvL1YzbDF0ZjI5L3UyeHNaS2tScEdSYXQyaGc2VHpRUTVKdW0zY09EVnEwcVRDWjlpeWZyM1dyMXBWcXUxdmt5ZExPbjkwejQ1Tm0wcXVMNjNxd3U1Y2prNU9GYzRQQUFBQVhJcS9tUUlBQUFBQWNCVXNWcXRXeG16VGpGbUxsWEVtcTlTOWptMmI2WjZ4UTlRNnFyR05xc01maVpPVG8rNjVZNGdHOU82a3FmLzdRUXQvV3FhN3h0Nm13UVA2eTdHQ0xmMVJQU2F6V2N0WHJkSHM3MzVRU0VBOWZjUXVITmZVcnMyYjlkZ0xMeWdnT0xqVWtWTm5NakwwemYvK0o3UEpwRnYvOUNkMTY5T241TVA1Zy92M2E5WW5uMmpWa2lXS2FOWk1qU0lqeTh4ck5CclZ0WGR2TFYrNFVGdldyOWZnVzI0cGRmL0EzcjA2bTVtcFhnTUd5S21DRDlHdnBvWnpaODlxN3YvK0o1UEpwTUczM0tLK1E0YVVoSzhTNHVNMXV3cTdhVlJIMXRtem1qTmpoc3htcy83ODE3K1dCQlp5YzNJMDQ3MzNkSEQvZnUzZXVsWHR1M2F0OHR3WG52VmtPVWVCU0JXL3ArV0phdE5Hcm01dVNqbDFTdW1uVDhzM0lLRGtYa0ZCZ1JMaTR1VHM0cUkySFR0Vys3a3FxaXN2TjFlL0hUb2tTY3JKeWxKR2FxcDgvUDFMN3J1NnVzcmQwN1BDWjdoMDl4UkpDZzBQbHlSNTFhbFQ2dnBTcHVKaVNhcnd6eUFBQUFCUUhvSWNBQUFBQUFCVTBmNER2K20vWC95Z1h3K1gvdFoxZUdpZ0h2M0xyZXJjTHNwR2xlR1BMQ1RJVjIvOVk0TDJIVGlxV2QrdjBKZXo1K3JXNFRkcjBFMTk1Y2VSS3pVaUxTTkRLMWJIYVA3aXBXb1U1cS9uSGhtclZsR05iRjNXSDlLRkkwQXVWdEhSR1YxNzkxWkFjTEFrbGRwRlljUHExU29xTEZUbkhqM1V2Vy9mVW1PYXQycWx2a09HYU9YaXhkcXdlblc1UVE1SjZ0S3JsMVl0WGFxdEd6Wm93UERoY3Jnby9CUzdkcTBNQm9PNlgrYW9rNnVwSVhidFdoVVVGS2h0cDA3cWYvUE5wY1kwYmRGQ3c4YU0wUTh6WjFhNFprM1pzR2FOOHZQeTFIZnc0Skt3Z3lSNWVIcHE2S2hSK256cVZPM2N2UG1xZ2h4ZWRldEtrbkt6czh1OVg5RjdXaDVIUjBlMTd0QkIyelp1MUw2ZE85VnY2TkNTZS9HN2Q4dGtNcWxqNTg0bFlZbnFQRmRGZGUzWnRrMUdvMUZtczFrcmx5elJ1cFVyOWVpa1NTWDNaOCtZY2RsbnFJN0N3a0pKa291cjZ6VmJBd0FBQUxVUFFRNEFBQUFBQUNycGROb1pmVHB6a2RaczJGbXF2WTZuaCs3NzAxQ05HTlJERGc0Y2lZSHFhUjNWV0ZOZWZFZ0pSMDVxeWNwTnV1K2g3eFVaMFVUOWV2ZFFoN1p0RkJvU2JPc1MvMUFTazA1cDU1NjlXcnR1b3c0ZE9hdyszZHZwbjgvZXE2WVJZYll1N1E4dE1pcEtoa3VPQVBLOWFJZURpMFcxYVZOdSs2SDRlRWxTcCtqb2N1KzM2ZGhSS3hjdjFtK0hEMWRZaDZlWGw5cDA3S2hkVzdaby82NWRKUi84cDZXazZQREJnMnJhc21XcG5SZHFvb2FFdURoSlV0ZGV2Y29kVTlIejFyU0QrL1pKa2pyMzZGSG0zb1hkSWE3Mm1CZXo2ZnhSWWNZS2RnV3E2ak8yNzlKRjJ6WnUxUDVkdTBvRk9TNGNxM0x4NjErZDU2cW9yczNyMWlteVJRdkY3OW1qbTRZTjArb2xTelJyK25RTkhUMWFrblRYWC8rcWlPYk5LNngvNDVvMVdyMTA2ZVVlc1lUSlpKTEZiQzY1dm5ERWk0dXJxNHArRDNWSUt1bHpvYTI4WFQ4QUFBQnc0eUxJQVFBQUFBREFGUlFVRk9xYithczFkK0VhRlJVVmw3UTdPQmcxNnViZUdqOTJzTHc4M0cxWUlXcWpwaEZoZWlvaVRCUC9Na3FiZDhRcmR2dDJmVFY3amd4R1I3VnAyVUlOd2tMVklEUkVvU0hCcXVQbEpYYzNON201dThuSjhjYjZkVSt4eWFUOHZIemw1ZWNyS3p0YmlVbW5kQ0l4U1NkT0ptcHZYTHlzRnBNNnRHbXFrUU03cXR1a2NYSjI1bmlEbWpEKzRZY3IvY0Z6dmZyMXkyM1B6TWlRSlBrRkJwWjd2NzZmbjZUenUwSllMSmFTNDBzdTFiMXZYKzNhc2tXYmYvbWxKTWdSR3hNalNZcStaSmVObXFnaFBUVlZraFFRRWxMdUdKZnI5SUY4WmxxYUpPbmZMNzFVWVovODNOeXJtdnZNNytFRDd3cmV1NHJlMDRvMGJ0Wk1kZXJWVStMeDR6cVRrU0Z2SHg4VjVPY3JJVDVlOVgxOVMrMjRVcDNuS3ErdWhMZzRwU1FscWUvZ3dZcmZzMGQxNnRiVnlEdnYxTWJWcTFXUW55L3AvQkV2ZVRrNUZhNTNjUURqU3I3NzRndnQyYjY5VFB1U2VmTzBaTjY4TXUwWGRyZVpjcDJPNUFFQUFNQWZ3NDMxTjNzQUFBQUFBS3JBYXJWcTVicnRtakZ6c2RJeno1VzYxNzFUU3oxMDc2MXFFRnp4TjcyQm11RHM3S1RlM2R1cWQvZTJzbHF0U2twT1YxekNiMHBNU3RXYW1EZ2xKYWNyTnpkZmVmbUZ5aXZJbDhsa3NYWEoxNVdqbzFIdXJtNXlkM09SaDRlYlFvSjgxU0RZWDUzYWhPbWUyM3NySk1qM2lrYy80TnB5cUdCWEI2dmwvSi9WaXQ2ZkM2MEdnK0d5NzJGNDQ4WUtEZ3ZUMFlRRW5VNU9sbmY5K3RxNWFaTzhmWHpVdkhYcnk5WjJOVFdZaXM4SCtpcDZMb3ZWZXRrMWE0cjE5M1dhTkc5ZTRjNFpWK3ZDVGlVTm16UXA5MzVGejE0Umc4R2dkcDA3YTkzS2xkcS9hNWQ2RFJpZ3VOMjdaVGFaMUtGYnQxS3ZmM1dlNjlLNnJGYXJsaTljZUQ0czByUnBTWHU3enAzVnVrTUhKU2NtU2xLTkhvWFR0WGR2TlluNi95UFdkbXphcEdPSEQ4dG9OT3FXTysrczhmY0tBQUFBdFJOQkRnQUFBQUFBeXBHU2xxbDNwczNWamoyL2xtcHZHQmFvUis4YnBVN3RLdDZDSGJoV0RBYURRb1A5RkJyc1ordFNnR3FyVTYrZU10UFRsWjZhcWdhTkdwVzVuNW1lTGttcTYrMTl4VEJPZEw5Kyt2N3JyN1YxL1hvRmhZYXFvS0JBL1c2KytZcmpycVlHRHk4dlpaODdwOHowZElVMGFGQm16SVdqTk1yajRPZ29zOG1rd29LQ01qdWE1RjVtUjRqeWVOV3Rxek1aR2JwOS9IaDUrL2hVYWV6bEZCUVVsT3hvMHFtYzQwMnVWdnV1WFVzRk9mWnUzeTZEd2FDTzNidVg2bGVUejVXYms2T2tFeWMwWXV4WVhmb253Y0hCUVQ1K2Zoci84TU1LajRpUXA1ZVhKR2xUVEl3V2ZmdXQzcGcycmVROVQwOU4xZWxUcHlxMVpsakRobXJZcElrY0hCeGtNcG0wWXVGQzFhMVhUK2ZPbnBXRG8yTzVSOFlBQUFBQWwrTGdYZ0FBQUFBQUxtS3hXclZ3MlViOTVZazNTNFU0Nm5oNTZJa0h4K3F6L3p4SGlBTUFha0NUNXVmL3YzUkhiR3k1OS9mdTJDRkphdGF5NVJYbmF0ZWxpOXpjM2JWbiszYnQzTHhaanBYOHdQeHFhcmdRK05pOWRXdTVZeXFhUzVMcTFLMHJTVHA1N0ZpWmUvRjc5bHl4M291RlIwUklrZzdzM1Z1bGNaZFRYRnlzYjJiTVVFNVdsdHAwNnFTR3Y2OVJFNExEd3VRZkZLVGpSNDRvN2ZScEhUcHdRSTBpSTFYZjE3ZFV2NXA4TGs4dkwzV0tqbGFYWHIzSzNEdVRrYUdjckN6NUJ3WXFQemRYYVNrcFNrdEpVWEpTa3R3OFBKUisrblJKbTlWaWtYOWdvTkpTVWlwYzYrZjU4elZ0eWhTOS9NUVR5dmo5K0oyTmE5WW9PeXRMUTBhTlVvTkdqYlI4d1FMbFhlVnhOd0FBQUxpeHNDTUhBQUFBQUFDL1N6NmRvYmMvK2thNzl4OHExVDVpVUxUK09tNkV2RHpjYlZRWkFOUStQUWNNMEk3Tm03WGw5MTAwdXZidVhiSURRa0pjbk5ZdVd5WW5KeWYxSGpqd2luTTVPVG1wYzQ4ZVdyZHlwYkxQblZPSGJ0M2s0ZWw1VFdybzJydTM0bmJ2MW9iVnF4VWNGcWIyWGJ1VzNOdTZZWU0yL2I2YlJYa2ltalhUOXRoWUxWKzRVT0VSRVNVMUhqdDhXQ3NYTDc1aXZSZnIzcmV2OW16YnBtVUxGc2pIejAvTldyVXF1VmRZVUtETjY5YXBWZnYyOHZHNzhnNCtack5adis3ZnIrVUxGaWpsMUNtRk5XeW8yOGVOcTFJOWxkRytTeGN0WDdoUUt4Y3RrdGxzTHJNYmgxU3p6eVZKbysrK1cwWmoyZTh6enBreFF5ZCsrNjNDY2UrOC9ISzU3Vk9tVDFkQmZyNjJ4OGJxMTdnNEhVMUlrQ1RGTEZ1bWV0N2U2aFFkTFhjUER5VW5KbXJsb2tYeURRaFF1eTVkVk4vWFY1Kzg4NDYrL2Z4ejNmUG9vK1hXQkFBQUFGeEFrQU1BQUFBQWNNT3pXSzFhK1BNR2ZUcHJzUW9LQ2t2YUEvM3I2Ky8veDk1OVIwVnhkbUVBZjNicEhhUTNVUkViOXQ2dzk5NUw3Q1V4aVY5TU0wM1RUTmRvWWhKN04wYWpHSHN2S0NwaW93aUtCVVJGZXU5MWw5M3ZEMkJrMmFXanEvRDh6c2xoNTUxM1p1NHVxM0ZtN3R5N2NDcmF0MnFpeHVpSWlHb25hMXRiakpzMkRRZDI3Y0toUFh0dzhkUXBtRnRiSXkwbEJmRXhNZERRME1DVXVYTmhZVzFkb2YxMTdkMGJWODZmaDF3dVI3YytmVjVZREUxZFhkR3RUeDljOC9URTNtM2JjUGJvVVpoWldDQXBQaDRwU1VrWU5Ya3lqdXpkcS9KNGZZY09SYUN2TDJJaUkvSExraVZ3Y0hKQ1RuWTJvaU1pMEgvNGNKdy9mcnhDY1FOQUEyZG5ZWnR0Zi8yRmVoWVdxR2RoZ1p6c2JNUkVSa0lxbGFKNXExWXF0LzE3L1hxSXhHTElaVEprWldVaExqb2Frcnc4aUVRaWRIWnp3NmhKazZDbHJWM2hXQ3FxYldFaVIxQkFBTFIxZE5DNlE0Y2FmVitxbEpZd3NmRHp6NVhHemg0NUFvK1RKMUcvWVVOa1ptYmkzVTgrZ2FHeHNkSThtVXlHNC92M1F5d1dvNEdMQzVxM2FvV21ycTZ3c3JVRlVGRHRZOGZhdFpCS3BSaGZtRWpTb0hGanVBMGNpTXRuejJMUDVzMllNbmN1TkxXMEt2dytpSWlJaUtodVlTSUhFUkVSRVJFUjFXbVIwUWxZc1c0UEFvTkNGY2JIRG5QRG05TkdRVSt2NW05a0VSRlJnWTdkdThQR3pnNmVaODdnU1VnSW5vYUVRTi9BQUcwN2RVS2ZJVU5nNitCUTRYMlpXMXFpaWFzck10TFNoUFluTHlxRzBWT213TTdSRWRjdlhVSnNkRFRTMDlMZzJLQUJ4azJiaGdhTkc1ZWF5R0ZoWllWM1AvMFVwdzhmeHROSGovRDAwU05ZMmRwaTRxeFphTlcrZmFVU09RQmc0TWlSc0hOMHhOVUxGeEQ1N0JsU2twSmdZR1NFWnExYW9ZdWJtNUJZVUZMSS9mc0FBSkZJQkIwZEhWaloyc0s1YVZOMDZ0NjkxRzFxUWowTEN6ZzVPeU1zTkJRZHVuV0R0bzVPamI2dnFwTEpaRGgvL0RnOFRwNUUrNjVkTVc3YU5LeGZ1UkxyVnF6QTlBVUxZT2ZvcURCZjM4QUE4OTUvSDQ0TkcwSlhWMWRoWFZSNE9IYXNXWVBVbEJRTUhUY09qWm84VHdZZE9uWXNrdUxqY2NmUEQ0bng4WmcwZTNhbHZ1TkVSRVJFVkhlSXBKbVA1ZW9PZ29pSWlJaUlpT2hsazhsa09IamlNcmJzUG83Y1BJa3dibTlqams4WFRrTnJWMmMxUmtkRXBOck9mYWV4WTk4cFhEejRoN3BESVhxdHBDWW40NmZQUDhmMEJRdlFxbjE3QUlCVUlrR2dyeTh1bmo2TnVPaG90TzNVQ1pObXo0YUdwaVl5TXpLdzdhKy9FUFhzR1RxN3VhRjczNzZ3TGlPQlJDNlh3OXZURXljUEhJQlVJa0dmSVVNd2RPeFlwWGt5bVF3SGR1MkNqN2MzeEdJeDJuZnRpbDREQjhMYXp1NkZ2WGNpSWlJaWV2MndJZ2NSRVJFUkVSSFZPZUZSY1ZpeGRnL3UzbjhpaklsRUlrd1kyUnR6cHc2SHJnNnJjQkFSRWRWV01aR1JPSHYwS0VMdTMwZGViaTVNek13d2VjNGN0Ty9hVlpoallHaUlkeFl2eHVuRGgzSDF3Z1ZjdjNRSkZsWldXTFIwS1hSS1ZPRUFnR3VlbmppNmR5L0VZakZHVFo2TUh2MzZxVHkyV0N6R3hGbXowS0J4WXh4M2Q0Zi9qUnRvMjdrekV6bUlpSWlJU0FFVE9ZaUlpSWlJaUtoTzhiamlpNVhyOXlFbkoxY1lxMjluaFUvL053MnV6UnFvTHpBaUlpSjZLZXBaV0NEaTZWTTBjSFpHKzY1ZDBicERCMmhvS2w4cTE5VFN3b2lKRTlHbFZ5OWNPWGNPSXJGWVpSSUhBSFR2MnhmcHFhbG8xcm8xbkJvMUtqZUdUajE2b0hucjFvZ0tENGRMOCtiVmZrOUVSRVJFVkx1d3RRb1JFUkVSRVJIVkNYbDVFcXpaZGdqSHpsNFZ4c1FpRVNhUDdvZFpVNFpDUjF0TGpkRVJFVlVNVzZzUTFReTVYQTZSU0tUdU1JaUlpSWlJVkdKRkRpSWlJaUlpSXFyMUltTVM4ZTJ2Mi9Eb1NZUXdabTFwaHE4L21vVVdUUnVxTVRJaUlpSlNCeVp4RUJFUkVkR3JqSWtjUkVSRVJFUkVWS3RkdVJHQTVYL3RRV1pXampEV3RVTUxmUEgrZEJnYkdxZ3hNaUlpSWlJaUlpSWlJbVZNNUNBaUlpSWlJcUphU1NMTngrWi9MMytzRFFBQUlBQkpSRUZVam1ML1VVOWhUQ3dXWS83MEVaZzh1aC9FZkJLWGlJaUlpSWlJaUloZVFVemtJQ0lpSWlJaW9sb25MaUVGeTFidHdMMkhUNFF4Y3pOamZQM1JiTFIyZFZaalpFUkVSRVJFUkVSRVJHVmpJZ2NSRVJFUkVSSFZLamY5NytQSDFidVFscDRwakhWbzNRUkxQNXdGTXhORE5VWkdSRlJ6K281N1g5MGhFSkdhWFR6NGg3cERJQ0lpSXFJWGhJa2NSRVJFUkVSRVZDdkk1WExzK3U4c2R1dzlCYmxjRGdBUWlVU1lPV2t3Wms0Y0RMRllyT1lJaVlpcXIwMUxaOHpHVUhXSFFVUkVSRVJFUkMrUVNKcjVXSzd1SUlpSWlJaUlpSWlxUXlMTng2cDFlM0hHODZZd1ptcHNpQzgvbklrT2JacXFNVElpSWlJaUlpSWlJcUxLWVVVT0lpSWlJaUlpZXEybFoyYmg2K1hiY1B0dWlERFdvbWxEZlB2SmJGaldNMVZqWkVSRVJFUkVSRVJFUkpYSFJBNGlJaUlpSWlKNmJVWEhKdUx6SHpiaVdXU3NNTmF2WjN0ODlyODNvSzJ0cGNiSWlJaUlpSWlJaUlpSXFvYUpIRVJFUkVSRVJQUmFlaEFTaGlVL2JVSnlhb1l3Tm4zOFFNeDVZempFSXBFYUl5TWlJaUlpSWlJaUlxbzZKbklRRVJFUkVSSFJhK2ZLalFEOCtQc3U1T1pKQUFBYUdtSjg5UFlVRE92ZlJjMlJFUkVSRVJFUkVSRVJWUThUT1lpSWlJaUlpT2kxSVpmTDhkK3hTMWkvOHpEa2Nqa0F3RUJQRjhzK200Y09yWnVvT1RvaUlpSWlJaUlpSXFMcVl5SUhFUkVSRVJFUnZSYnk4MlZZcyswZ0RwKzZJb3paV05iRHoxOHVRQU5IR3pWR1JrUkVSRVJFUkVSRVZIT1l5RUZFUkVSRVJFU3ZQSWswSDkvL3RnTlhyZ2NLWTAwYjE4ZlBTOTZDbWFtUkdpTWpJaUlpSWlJaUlpS3FXVXprSUNJaUlpSWlvbGVhUkNMRnR5dTN3L3ZXWFdITXJVc2JMUGxnT25SMXROVVlHUkVSRVJFUkVSRVJVYzFqSWdjUkVSRVJFUkc5c25MekpQaDYrVmJjOUw4dmpJMGUwZ09MNWsrQVdDeFdZMlJFUkVSRVJFUkVSRVF2QmhNNWlJaUlpSWlJNkpXVWs1dUhMMy9lRE4vQVlHRnMvSWplV0RobkxFUWlrUm9qSXlJaUlpSWlJaUlpZW5HWXlFRkVSRVJFUkVTdm5PenNQQ3o1YVJOdUI0VUlZMU5HOThkYk0wY3lpWU9JaUlpSWlJaUlpR28xSm5JUUVSRVJFUkhSS3lVek93ZWYvN0FCZCs4L0VjWm1UQmlFT1ZPSE1ZbURpSWlJaUlpSWlJaHFQU1p5RUJFUkVSRVIwU3NqSXpNYm4zMi9BZmVDbndwanM2Y014YXhKUTlRWEZCRVJFUkVSRVJFUjBVdkVSQTRpSWlJaUlpSjZKYVJsWk9MVDc5Ymo0YU53WVd6KzlKR1lObTZBR3FNaUlpSWlJaUlpSWlKNnVaaklRVVJFUkVSRVJHcVhtWjJEVDVhdFIzRG84eVNPZDJhUHdhUlJmZFVZRlJFUkVSRVJFUkVSMGN2SFJBNGlJaUlpSWlKU0s0bEVpcTkrMmFLUXhQSGV2UEVZTjd5WEdxTWlJaUlpSWlJaUlpSlNEN0c2QXlBaUlpSWlJcUs2U3lhVDRhYy9kc0gvVG9ndzlyKzU0NWpFUVVSRVJFUkVSRVJFZFJZVE9ZaUlpSWlJaUVndDVISTUvdHA2RUo3ZXQ0V3hHUk1HWWZ5STNtcU1pb2lJaUlpSWlJaUlTTDJZeUVGRVJFUkVSRVJxc2V1L3N6aDg2b3F3UEdKZ2Q4eVpPa3lORVJFUkVSRVJFUkVSRWFrZkV6bUlpSWlJaUlqb3BUdDI5aXEyLzN0U1dIYnIyaG9mTHBnSWtVaWt4cWlJaUlpSWlJaUlpSWpVajRrY1JFUkVSRVJFOUZKZHVSNkkxUnYzQzh0dFhWM3c1UWN6SVJiekZKV0lpSWlJaUlpSWlJaFh5WWlJaUlpSWlPaWx1UjBVZ3U5LzJ3R1pYQTRBYU56UUFUOHNtUTl0YlMwMVIwWkVSRVJFUkVSRVJQUnFZQ0lIRVJFUkVSRVJ2UlJQbjBYank1KzJRQ0xOQndEWTI1aGp4VmR2dzBCUFY4MlJFUkVSRVJFUkVSRVJ2VHFZeUVGRVJFUkVSRVF2WEZwR0pwYitzZ1daMlRrQWdIcW14bGp4OWJzd016VlNjMlJFUkVSRVJFUkVSRVN2RmlaeUVCRVJFUkVSMFF1Vm55L0RkeXQzSUNvbUFRQ2dxNk9ONVY4dGdKMk5oWm9qSXlJaUlpSWlJaUlpZXZVd2tZT0lpSWlJaUloZXFFMjdqc0kzTUZoWS91eTlhV2pjMEVHTkVSRVJFUkVSRVJFUkViMjZtTWhCUkVSRVJFUkVMOHdaejV0d1AzcFJXSjR4WVJENmRHK3J4b2lJaUlpSWlJaUlpSWhlYlV6a0lDSWlJaUlpb2hmaTRhTm5XTFYrbjdEY3ZWTkx6SjQ2VEkwUkVSRVJFUkVSRVJFUnZmcVl5RUZFUkVSRVJFUTFMaWtsRFYvOXNoVVNpUlFBVU4vZUdrcyttQUd4U0tUbXlJaUlpSWlJaUlpSWlGNXRUT1FnSWlJaUlpS2lHaVdSU1BIMWlxMklUMG9CQUJqbzYrS0hMK2JEUUU5WHpaRVJFUkVSRVJFUkVSRzkrcGpJUVVSRVJFUkVSRFhxenkwSEVQVGdLUUJBSkJMaDY0OW53OUhPU3IxQkVSRVJFUkVSRVJFUnZTYVl5RUZFUkVSRVJFUTE1dHhsSHh3LzV5MHN2emxqSkRxM2E2N0dpSWlJaUlpSWlJaUlpRjR2VE9RZ0lpSWlJaUtpR2hFWms0amZOKzRUbHZ2MmJJOHBvL3VwTVNJaUlpSWlJaUlpSXFMWER4TTVpSWlJaUlpSXFOb2swbng4LzlzT1pHZm5BUURzYkN6dzhUdVRJUktKMUJ3WkVSRVJFUkVSRVJIUjY0V0pIRVJFUkVSRVJGUnRPLzQ5aVllUG5nRUFORFRFK09yRG1URFEwMVZ6VkVSRVJFUkVSRVJFUks4ZkpuSVFFUkVSRVJGUnRmZ0dCbVBQb2ZQQzhyeHBJOURNeFVtTkVSRVJFUkVSRVJFUkViMittTWhCUkVSRVJFUkVWWmFTbG9HZlZ1OFNsanUwYm9MSm8vdXBNU0lpSWlJaUlpSWlJcUxYR3hNNWlJaUlpSWlJcUVya2NqbVcvN1ViU1NscEFBQVRJd044OGY0TWlFVWlOVWRHUkVSRVJFUkVSRVQwK21JaUJ4RVJFUkVSRVZYSndaT1hjZDMzbnJEOHhmdlRZVzVtck1hSWlJaUlpSWlJaUlpSVhuK2E2ZzZBaUtndWs4dmxpSWlPeDczZ3B3aVBpTVd6cURoRVJpY2dNeXNiV1ZtNXlNN05nVlFxVTNlWVJLUUdtcHBpNk9ub1FsOWZCd2I2ZXJDM3RVQjlPeXM0T2xpalJaTUdjTEMxaEloUHZCT1JHajBOajhIR25VZUU1UWtqKzZCTCt4WnFqSWlJaUlpSWlJaUlpS2gyRUVrekg4dlZIUVFSVVYyU2x5ZkJOWjhnWFBNSmdsOWdNRVFhbW1qdDJnSk85UjFSMzhFZUR2WjJNREl5aEw2ZUh2VDE5S0dwcWFIdWtJbElEYVRTZkdSbFp5RXJPeHZwNlJtSWlJekNzNGhJaEQwTFIyRFFQY2hsVXJSdjFRVGRPcnFpVzBkWGFHdHJxVHRrSXFwRFpESVovcmRrTmU0SGh3RUFHamQwd0xwZlBvU1dGcDhWSUNJaUlpSWlJaUlpcWk0bWNoQVJ2U1RCb2VFNGZzNGJudDYzMGRURkJYM2NlcUpEMjlhd3Q3TlZkMmhFOUJxS2pJcUc3KzFBZUY3eFF2Q2pSK2pkclExR0RPeU9KczZPNmc2TmlPcUEvNDU1WXUzMlF3QUtLZ2h0WHZrcEd0VG52Mm1JaUlpSWlJaUlpSWhxQWhNNWlJaGVzRHYzSDJQWC9yTjRGcFdBc1NPSFkxQy9QckF3cjZmdXNJaW9Gb2xQVE1SWkQwOGNQbjRTVHZZV21ENWhFRm8xYjZUdXNJaW9sb3FLU2NDOEQ1Y2pKemNQQURCcjhoRE1uanhVelZFUkVSRVJFUkVSRVJIVkhremtJQ0o2UVNLakUvRFgxZ09JakUzQnRFa1RNR1JBWDJob3NFMEtFYjA0K2ZuNU9IMytJbmE3L3dkN2ExTzhOMjg4N0cwdDFCMFdFZFVpY3JrY2k3OWRCNzg3d1FDQUJ2VnRzV25sSjlCaUt6Z2lJaUlpSWlJaUlxSWF3MFFPSXFJYUpwRklzZnZBT1J3K2ZSWFRwMHpFeERHaklCYUwxUjBXRWRVaE1wa00rdzhmeFQ5NzkyUE1rQjZZTm40Z3RMUTAxUjBXRWRVQ0p6MXU0TmUxZXdBQVlwRUk2NVovaEthTjY2czVLaUlpSWlJaUlpSWlvdHFGaVJ4RVJEVW9Nam9CMzY3Y0RqdGJSM3l3Y0FGYnFCQ1JXaVVrSnVIM3RSc1FFeE9KYnhiUGdiMk51YnBESXFMWFdFSlNLbVl2K2dtWldUa0FnTW1qKytIdFdhUFZIQlVSRVJFUkVSRVJFVkh0dzBRT0lxSWFjc243TmxadjJvODVNNmRqN0loaDZnNkhpRWh3Nk5nSjdOaTFCeDhzbUloZTNkcW9PeHdpZWczSjVYSjh2V0lidkc0RUFnRHNiUzJ3NWJmUG9LdWpyZWJJaUlpSWlJaUlpSWlJYWgvVzJDWWlxZ0h1UnkvaTRNbXJXUFh6RDNCeGJxVHVjSWlJRkl3ZE9Sd3RXelRIa21VL0lpWStDWk5HOVZWM1NFVDBtcmw4TFVCSTRnQ0FUOTZkeWlRT0lpSWlJaUlpSWlLaUYwU3M3Z0NJaUY1bk1ya2NHM1lld2FrTHZsajMyd29tY1JEUks4dkZ1UkhXL2JZQ0p5LzRZc1BPSTVESldaU05pQ29tSnljWGE3Y2RFcFpIRGU2Sk5xNk4xUmdSRVJFUkVSRVJFUkZSN2NaRURpS2lhdGowOTFFRTNBL0gybFhMWVdsaHJ1NXdpSWpLWkdsaGpuV3JsaVBnZmpnMi8zMU0zZUVRMFd0aXo4SHppRTlLQVFDWW1ScmhyUmtqMVJ3UkVSRVJFUkVSRVJGUjdjWkVEaUtpS25JL2VoRTMvRU93NnNkbE1ESXlWSGM0UkVRVlltUmtpRlUvTHNNMS8yQzRINzJvN25DSTZCVVhGWk9BdlVjdUNNc0xab3lDZ2I2dUdpTWlJaUlpSWlJaUlpS3EvWmpJUVVSVUJaZXZCZURneWF0WTlkTjNUT0lnb3RlT2taRWhmdnZwT3h3NDRZWEwxd0xVSFE0UnZjSTI3RHdLaVVRS0FHam00b1NCZlRxcE9TSWlJaUlpSWlJaUlxTGFqNGtjUkVTVkZCbWRnTjgzdXVPbmI1YXluUW9SdmJZc0xjeng4N2RmWXZYRy9ZaU1TVlIzT0VUMEN2SU5ETWFWRzgrVHZkNmZQeDVpa1VpTkVSRVJFUkVSRVJFUkVkVU5UT1FnSXFvRWlVU0taYXQyWU03TTZYQnhicVR1Y0lpSXFzWEZ1UkZtejNnRHkxWnVGNTY0SnlJQ0FLbFVoalZiRGdqTFEvcDJRVE1YSnpWR1JFUkVSRVJFUkVSRVZIY3drWU9JcUJKMkh6Z0hXeHNIakIweFROMmhFQkhWaUxFamg4UEd4aDU3RHA1WGR5aEU5QW81Y3VZS25rYkVBQUQwZFhYdzVvd1JhbzZJaUlpSWlJaUlpSWlvN21BaUJ4RlJCVVZHSitEdzZhdjRZT0VDZFlkQ1JGU2pQbHk0QUlkT2ViSEZDaEVCQUZMU01yQmo3eWxoZWRhVW9haG5hcXpHaUlpSWlJaUlpSWlJaU9vV0puSVFFVlhRWDFzUFlQcVVpYkF3cjZmdVVJaUlhcFNGdVRtbVQ1Nkl2N2I4cCs1UWlPZ1Y4TGY3YVdSa1pnTUE2dHRaWWV5d1htcU9pSWlJaUlpSWlJaUlxRzVoSWdjUlVRWGN1UmVLeU5nVVRCd3pTdDJoRUJHOUVCUEhqa0prYkFydTNIK3M3bENJU0kxaTRwSnc3T3hWWWZtZE9XT2hwYW1oeG9pSWlJaUlpSWlJaUlqcUhpWnlFQkZWd0s3L3ptSGFwQWtRaS9uWEpoSFZUbUt4R05NbWpjYy8vNTFWZHloRXBFWTc5NTJHVkNvREFMUnE0WXd1N1p1ck9TSWlJaUwxaUkyS1F0RHQyK29PbzFRSGQrL0d1V1BIMUIyR0lDRTJGdmxTYWFucnZUdzg4RGc0K0NWR1JFUkVSRVQwZXROVWR3QkVSSys2aDQvQzhTd3FBVU1HOUZWM0tFUkVMOVRnQWYydy9aOS9FUndhamliT2p1b09oNGhlc3JDSUdKejF2Q2tzdi9uR2NJaEVJalZHUkVSRVZMUGtjamt1bmo2TlJpNHVhTkM0Y1psemZieTljZm5jT1N6ZnVMSFVPZm41K2JqbTZWbWhZL2ZzMzc4eW9aYnJ4dVhMc0xTMnhzQ1JJeXMwUHpNOUhWbVptU3JYV2RyWUlETWpBN0ZSVWVYdXg5akVCQmJXMWtyak85YXVSWVBHalRGaDVreVYyeDF6ZDBmUC92M1JxRW1UQ3NWTFJFUkVSRlRYTVpHRGlLZ2NKODU3WSt6STRkRFFZRmx4SXFyZE5EVTBNSGJrY0J3L2R3MGZNWkdEcU03WnZ2Y1VaSEk1QUtCTCt4Wm8xY0paelJFUkVSSFZyTFRVVkhoNWVPRHkyYk40KzVOUFlHTm5Cd0NReVdSS2MrV0YvMDlVdFE0b3FHaVhMNVhpbUx0N2hZNWRrWG5GazBaU2twT3hkK3RXREI0OUdnMWRYQ3AwakNLWHo1NUZaSGc0eGt5ZENqMTkvWUt4YytmZ2VlWk1xY2Q5K3VnUi9sNi92dHg5ZCsvYkY2T25URkVZUzRpTFEzeHNMQWFNR0lFbklTSENaMWRTYW5KeXFWVTVtT0JCUkVSRVJLU0lpUnhFUkdYSXk1UEEwL3MyZG01OFM5MmhFQkc5RklQNjk4R2N0Ly9ELythT2hiYTJscnJESWFLWEpEZzBISmU4bjVlUG4vZkdNRFZHUTBSRTlHS1ltSnBpOXJ2dll0TnZ2Mkg3bjM5aTRlZWZ3OWpVRk44dlhseHF0WW92M25sSDVmanlqUnVocmFPRDVSczM0dFRCZy9BOGMwYXBlc2RuQ3hhZ3orREI2RDk4T0E3dTNnMy9HemN3Y3RJa2FPdm9LTXp6dTM0ZEVVK2ZLb3psUzZXSWpZckN6blhyRkpKT3luTXZJQUNuRGgyQ3JwNGUwbEpUaFVTT0lwLy85SlB3K3ZLNWMvQytlQkVBNE5xMkxaWnYzSWk4M0Z4OHRXZ1JobzBiaDk2REJ5dHUrL2JiU3JFRFFORHQyeENMeFdqaTZvcWZ2L2dDZWJtNUttTzc0K2VITzM1K0t0ZVZWZm1FaUlpSWlLZ3VZaUlIRVZFWnJ2a0VvYW1MQ3l6TTY2azdGQ0tpbDhMUzNCd3V6bzF4M2ZjZWVuVnJvKzV3aU9nbDJicm5oUEM2VC9lMmNHbkVxanhFUkZRNzFXL1VDQk5uemNLZUxWdmdkZUVDaG8wYmh4RVRKMElpa1NqTXUrdm5oNUQ3OXpGMjJyUnFIMU5iUndjdDI3V0QvNDBiYU5heXBWSnJrb0JidDJCbGE2c3dabTVwaWVrTEZtREw2dFhZVnBoMFltSnFXdVp4bm9TRVlNL216ZERVMHNLYy8vMFAxaVgyQ1FCbTV1YkNhMTA5UGFYMU1aR1JBSUI2bHBZSzQzbTV1WkRMNWREVjFWWGF4c2ZiR3cxZFhLQnZZSUFQdi80YWNoVlZURlo4OVJVNmR1K09ma09IbHZrZWlJaUlpSWlvQUJNNWFraCtmajc4cmw5SHgrN2RLOVZIK3NDdVhVaEpUc2E4Ull0ZVlIU2tpa3dtZzBna0t2WDNGUnNkalR1K3ZtamRvWVBTeVhSWmtoTVRvYXVucC9URVEzR1N2RHpFUmtmRHdjbXAwbkhUeTNYTkp3aDkzSHFxT3d3aWVrMWtaMlZBVzFzWEdwcXY5eit4K3ZicUFXOGZIeVp5RU5VUmdVR2h1T2wvSHdBZ0Zva3daeXFyY1JBUlVlM1dwbE1uUUNSQ3kzYnRBQUFkdW5WVG1wTVlGNGVRKy9mUnRWZXZHam1tYWIyQ0IwU1NrNUtVRWptaUl5UFJ2RlVycFcyY216YkZ5RW1UY0dUdlh1eFlzd2J2ZlBLSnlvb1lBQkQyK0RHMnIxa0RPWUNaYjcrTitvMGFWU25PbTE1ZTBORFVST05telJUR2s1T1NBQUFHUmtaS3g0Mkxqa2FQZnYwQUFQVXNMRXJkdDY2ZUhzeXRyS29VRnhFUkVSRlJYZk42MzJXb29weWNIQngzZDBmckRoM1F4TlVWUUVFaVJsSjhmS1gyVTgvQ1FyaFJjOHZMQzRmMjdFRlNRZ0lHang1ZDRYMDhDUWxCZkd4c3BZNWJFMlF5R1JKaVl4SDU3Qmtpd3NJUStld1pCbzRZQWVjU0oybTFWWHBhR25hc1dZTzJuVHZEYmNBQWxYUDhybDJENTVremFOeThlYVgyL2N1U0plZzNiRmlaMzRNRC8veURvTnUzOGNsMzM4RzRuS2NwU25NL01MQlM4K3MzYWdRRFEwT0ZzWWluVDdGdnh3NzA3TjhmWGR6Y1N0MzJzd1VMMEs1TEYweVpPN2RLc2I2dTVISTUvQUtETVh2bXZCcmRiMFo2S3R3M3J3SWd4K1EzRjhQQXlLUkMyM2tjL1JkWm1la1lPYlY2YlY2K1hEQVdsallPZUgvWlg5WGFEeEVwQ3JoNUdRZTIvNGxPdlFaVjY4L3BvM3UzY1dMdkZveDQ0eTA0TjJ0ZHBYMzgvUEZzbUZ2YjRxMVBmNjdTOXUzYnRNYk8zWHNnbDhzcmxhQktSSytuclh1ZlYrTVkzTGN6NnR0Ymx6R2JpSWlvZG1qVHNTTUF3TXZEUStYNnlHZlB5bHpmcUVrVDJEa3FWckQ2Yk1HQ1VvOW5VWmpBa0JBYkM1ZGkxNXBTa3BPUm1aNE8rL3IxVlc3WHZXOWZQSDMwQ0FFK1ByaDA5aXdHamh5cE5DY2hMZzViVnErR1RDYkRySGZmUlpNV0xVcU5veXgzL2YzaDQrMHRKR1VjMmJzWFJpWW0wTkRRUU1DdFd4Q0pSSEJ5ZGxiWTVzcTVjd0FBT3djSFllek1rU080Y1BLazB2NjlQRHlVUHMveXJxRVJFUkVSRWRWVmRUS1JJMThpd2NPZ0lOejE5OGVpcFV0Uno4SUNLWW1KV1BuTk41WGF6NGZmZkNQMHArenM1b2FiVjYvaTRxbFRxTit3SVpxM3J0cU5sK0pVbmZ3Vjd4ZFpjcjFJSklLdW5oNnNiVzNSdWxNbmRPM1ZDeG9hR2dBS0VqZU91N3NqUGk0T2lYRnhTRTVNaEt5d3pLR3VuaDVzN08yUm1aRlI3WmhmSlpLOFBEd01DaEtlcmlqT3dOQVFXdHJhT0hYb0VKeWJObFU2OFpiTDViaDk2eFlzcmEzUm9NUUphbFhpa0VxbENtTnVBd1lnNE5ZdFhEcDdGZ05HakZEYVJrOWZIem5aMlFqMDlTMTF2d2QyN2FwVUhQTS8rRURoUWdFQUJQajRJQzQ2R2pyRm51WUlmZkFBMFpHUmFOdTVNd3hMUEdWUjEwUkV4ME9zcVFWN3U0cFhaS21Jay91MjRKNy9kUURBb2IvWDRJMTN2b0JZTEM1M3Urc1hUeUk1SWJiYWlSdzVXWm5JeVZiZCs1ZGV2TnZYUGZIUDJvS2V4Q3QzbmEyeC9TNmVNUWdBTUgzaEVyVHQycWZHOXZzeS9MdGhCWjQ4dklQM3Z2MFRSaVptNmc2bnlpeXM3WkNUblluTHB3N0F0VjAzTkdxbS9FUmRSZHdQdUlud0o4RXdNRExCbnZXL2xEdC8vSnozb2FPcldCSTVNUzRLWW8zeS8xNHBqWU85SFVSaVRVUkdKOERCenJMOERZam90WFgzL2hNRUJvVUNBRFEweEpnNWFZaWFJeUtpOHNqbGNrUkV4K05lOEZPRVI4VGlXVlFjSXFNVGtKbVZqYXlzWEdUbjVrQXFWVzVyUUs4dVRVMHg5SFIwb2ErdkF3TjlQZGpiV3FDK25SVWNIYXpSb2trRE9OaGFNcm0yQmlRbkppSWhMazVZcm1kdURuTXJLeHh6ZHk5enU5TFdqNTh4UStsNjB1Smx5eFNXaTE5cjFOWFRnNG1abWRDNnBNaXowSUwvRHp1VlVVRmp3c3laY0dqUUFEMzc5MWU1M3NMS0NvTkhqNGExblozU3RaK1NWRjF2bE1sazhQTHd3T2xEaDJCZnZ6NkdqQmtETFcxdEJQajRJRE05SFFDZ2IyQ0FrWk1tS2JScmlZMk94bDEvLzFLUDljYjgrV1hHc21mTGxqTFhFeEVSRVJIVlpYVXlrY1BBeUFoVDVzekI1dFdyc1h2VEpyejc2YWN3dDdJU2tpVHVCd2JDek53Y052YjJ3amFTdkR4YzhmREFwVE5ub0tXdGpmN0Roc0hLeGtaWUx4YUxNV24yYlB6NXd3L1l0MzA3UHZqNmE1aWFWZTltVkJOWFY4aGxNb1Rjdnk4c3ErTFN2RGxFWWpIeTgvT1JtcFNFcDZHaGVCb2FpdHMzYitMTkR6NkF0bzRPeEdJeEV1UGprWmViaTBaTm1pQTJLZ3JQbmp6QkZ6Ly9MSlIyTEZMVzB3TkZpaWVVdklva2VYbFk5dkhIa09UbHFZeFZMQlpqNnZ6NVdQM2RkOWkzYlJzV0xWMktmZHUzSThESFIybHVlWjlIZVovRi9wMDdWZTRYVVAwa1F0RSswMU5UeTB6VytQTFhYNVhHUEUrZmhwZUhoOHAxK2lWYXZjamxjdHp4ODRPdW5oNWNpeVc3M0x4NkZiZHYzb1JMOCtaMVBwSGpYdkJUdEdwUnVZb3M1WGwwTHdDM0xwOUZQVXNibUZ2WjRmYjFTd0NnbE16aDUzMEIyWm5wNkRHdzdLZFNybDA0cm5KY1UxTUx6ZHQxeFoxYlYxU3V6OG5LVkxsdHQzN0tpVVZGQ1FKbEdUUjJCZ2FObTFIdXZKcFVQSzRCbzkvQWtBbXpLN3h0OEYwL2JGcit1YkJja3drVnRZR3EzN2xJSklLdXZnSE1yV3pSd01VVmJUcjNRc09tTFd2a2VJRzNya0NTbDR2d3h3L1JvbDNYR3Rtbk90ZzdOVWJ2SWVQaGVYSS83dCsrVWVWRWpvZUJQakEwTm9XTnZSUDh2QytVTzMvMDlIZVVFamxxUW12WEZnZ0tmc0pFRHFKYWJzK2hjOExyUWIwN3djYXFYaG16aVVoZDh2SWt1T1lUaEdzK1FmQUxESVpJUXhPdFhWdkFxYjRqQnZSckR3ZDdPeGdaR1VKZlR3LzZldnJRMU5SUWQ4aFVDVkpwUHJLeXM1Q1ZuWTMwOUF4RVJFYmhXVVFrZkFMRHNlM2ZNNURMcEdqZnFnbTZkWFJGdDQ2dTBOYldVbmZJcjZXQVc3ZHc2dEFoWWJuUDRNRVlPbTZjY0YwblBTME54L2J0Zzl2QWdYQnMwQUFBa0MrVjR1VEJnM0JwMFFMTldoYWMvNFE5Zm94MXk1ZXJiS2xyV2V4YW9TcjI5ZXNqL09sVGhiRW5qeDVCUjFjWHRpV1NRb3JUMXRGQnI0RUR5OXgzYVVrZUpZMmY4ZnpjUGVqMmJUeTRjd2Q1dWJtNDQrc0xKMmRuVEp3MUMzbDVlY2pMeThQSDMzNEx1VXdHbVV3bVZDV1c1T1ZCUzFzYkFIRDJ5QkhJNWZKU2o5V21VNmN5WTJFaUJ4RVJFUkZSNmVwa0lnY0FPRGRyaHA3OSsrUEsrZk00Yy9Rb2hvMGJCd0NRU0NTNGN2NDhRaDgrUk5PV0xkRjcwQ0RFUlVmRDQ4UUpTS1ZTOUIweUJEMzY5Uk5PV0lxenNiTkRuOEdEY2VIVUtkeng5WVhiZ0FFNGQreFltWEVVVmNFb1BrOGtFbUhBaUJHWXQyZ1I4bkp6OGRXaVJRQ0FlWVUvUzVyNXpqc0svVEdqd3NPeGE4TUdQSHY4R0I0blQyTG8yTEVBZ0RudnZTZk1PZWJ1am1kUG5pZ2xjUlIvTHkzYXRsVWF2M2Y3Tm1LaW9zcDhUNjhDdVZ3T1NWNWVtWE5NVEUweDlvMDNzR2ZMRm9ROGVJQU8zYm9KL1VPOUwxNUVXbW9xQm84ZVhhR25YbUlpSS9FNE9GaFlqZ2dMZy9mRml3Q0FuZ01Hb0UyblRzaVhTaEViSGEzMHRBWUFKTWJIUXlRU0tmUVJ0YlN4RVM0bUJQcjZZdmVtVGZqeTExOWhaR3hjYWh4RjM0T3k1aFFKdVg4ZnlZbUo2Tm0vUDdTMENpNEN5UW9UaDh3dExXRmRXRzJtTGd1UGlJVlQvZEl2cEZSV2RtWUc5bTVhQVFDWS9PYkhxTy9jRE50Ly93YTNyMStDWEE1TWUvZDVNc2U1dy84Z1BqcWkzRVNPQTl2L1ZEbXVxMjhBRzhlR3BhNVBUMDFXdVU1VklrY1JJeE16YU91b3ZsbXNiNmplcEo5ckYwNWd3T2czb0ttbC9IZXpLcGRPL3ZlQ0k2b2Rpdi9POC9NbHlNcElSOFNURUVROENZSFgyY05vNE5JQzQrY3NncTFqMVhvdkYra3piQUxDUWgrZ1VSWGJpTHdNRzM3K0ZLbkpDZVhPeTVkSW9LV3RnN3QrM3JqcjUxM21YQk16Qzd6OXhRcUZzY1M0YU1SRVBFVW50NEprbXFJa282TzdOK0R5NllQNDZNY05zS3RmdmMrN291bzdPaUFpTXE3OGlVVDAybnJ5TEJyWGZJSUFGSnlEVEJtbnV1VWdFYWxQY0dnNGpwL3pocWYzYlRSMWNVRWZ0NTZZUFhOZWpWY05KUFhTMU5TQXNaRVJqSTJNWUdObEJSZG54WC92UlVaRncvZDJJSTU3ZU9HM2plN28zYTBOUmd6c2ppYk9OWGUrV2hlMDc5b1ZqWm8wQVFDc1hiNWNhWDFXUmdaU2twS3c1dWVmMGF4Vkt3d2VQUm9XVmxidzh2Q0F0cmEya01pUm5wb0tBQ29UT2NyVHNIRmpuRHAwQ05sWldjTDJ3ZmZ1b1hHelpnb1BkMVRrSVNzQWlJK05MWGV1V0N6R3ordlhDOHVkZS9ZVVhpY25KdUxCblR2UTFkUEQyNHNYWThuQ2hWaStkR21aK3l0cWhmTHc3bDNjOWZlSFU2TkdDSHY4V09YY2lyNFBJaUlpSWlKU1ZtY1RPUUJnOEpneHlNN0tRdmUrZllVeExTMHR2UFhSUndoNy9CZ1hUNTNDNXQ5L2gxd3VSMU5YVjd6eDVwdlExU3Y3aWRkK3c0YWhSWnMyY0NqTTNEOS9YUFhUOGlVVm55Y1dpMVcyMjZnb08wZEhqSjQ2RmR2LytndUJQajVDSWtkbDJEbzZxdXhQbVp5WStNb2xjc2hrc2dxMXBWQ2xkY2VPc0hWMGhLVjFRUi93cGkxYklqa3hFU2YrK3crZDNkemdOcURnWXZiZWJkdlF3TmtaWFh2M1ZybWZ4OEhCT0xKM3I3QWNIQlNFNEtDQ2krSS9ybGtEellZTmNjemRIVGU5dlBEdXA1L0N0bGpmVUpsTWh2VXJWaUE2TWhJZmYvc3R6TXpObGZiLzhPNWRtSm1iS3lSb1JJU0Y0YStmZmxJWlQ4a1Q1YUZqeDZMUEVNVXkyZGM4UFFGQTRmc2ZjdjgrTXRQVGhRc1Z4Y1hGeENpTk5XdlpFaGJXdGJlSCtyT29PQXpvMTc1RzlpV1h5N0Y3L2M5SVNZeEhuK0VUNGR5OERRQmd6b2ZMc1AzM2J4Qnc0eEswdExVeCtjM0ZsU3FaKzlFUDZ4V1dmYStleDZWVEI5Q3NkU2M0Tm15aXN0TEU0aG1EWUducmdNOVdiQlBHbG44NkYvSFJFV1VlYS9UMGQxN0psaDA2dW5ySVRFK0Y3MVVQZE9renROejVNWkZoZUhqSEIxcmFPcERrNWI2RUNGOWZxbjduaVhGUnVILzdKcnpPSHNiVGtIdjQ0NXRGbVBMVzRtcDlOd2FQbjFXOVFGK0N4TGhvSkNmRVZuaCtlWCtlQUVBcWtTaU4rVjhyU0FKczJiR0h3bmpFMHhEbzZPckIxckdoeW4ycCtuTmRYZlVkN0hIQk02akc5a2RFcjU1L0Q1NFhYcnQxYlkzNmRsWnFqSWFJaXJ0ei96RjI3VCtMWjFFSkdEdHlPSFp1ZkFzVzVxeVlVMWZaMjluQzNzNFdvNFlOUm54aUlzNTZlT0xyWDNlNE1peXhBQUFnQUVsRVFWVEN5ZDRDMHljTVFxdm1MeWZSOTNWbmJHb0tZMU5UbGVzZTNMa0RMUzB0dlB2Wlp3anc4Y0h4L2Z2aGQvMDZCbzBhQlFBSzUrazJkbllZTldXS1FxWGVJdkV4TVdYRzROS2lCVTRjT0lDSGQrK2liZWZPaUkyT1JrSnNMUHFXdUdiVGI5Z3dsZHQ3bmo0TmN5c3J0R3IvL0ZyRjlVdVhrSldaV2VvMkZiMW1WbFJ4dzIzQUFQUWRxdnJjK3J1UFB4WmUzN2h5QlZyYTJ1alJyMStwaVJ3bFc4MlVWTmsyMTBSRVJFUkVkVW1kVHVUUTB0TEN4Rm5QYng2VmxTWCtNQ2dJMzN6d2djTFk5QVVMRkU2Y0FFQlRTMHRJNGdES2I3dXg4dXV2RVI4YlcrT3RTdW8zTExqUms1cVNBZ0RJeXN4RVhIUzBzRDZ0Y1B6cG8wY0syelZvM0xqU3h5cjYzTDcvODA5RVJVVEE0OFFKaElXR0lqOC9IMVkyTnVqY3N5ZTY5dTZ0OHVaMGZHd3NMcDA1ZzBjUEhpQXROUlU2T2pwd2NISkNqLzc5aFNjZFZCMXIyZXJWT0gvOE9HNTVlU0VuSjBmaDh5djVleXkrck9wenRpeVJpT0RsNFFHNVhBNjNZaVVwL1cvY0FJQlNFem02OU9xRmp0MjdBd0MrV3JRSXZRY1B4b0Rod3dFVWZDY0FZTUNJRWJqcjU0ZGRHemJnL1MrL2hJNnVMZ0RnOHRtemVQYmtDVVpObWFJeWlVTW1rK0hCblR0b1hFcVAwNG16WmdsOVZMMDhQSEQ5OG1XRkUyVlZKOFdKY1hHNEh4Z0lBREMzZkY0eTM4ZTc0T254c05CUWhCWDJhQzBTR1JhR3lMQXdoVEVqWStOYW5jZ1JHWjBBQi91YXFVeHkrTysxZUJCd0N3MWNXbURZeExuQ3VKYTJEdVo4dUF5YlZud0JueXZub0syamkzR3ozaXRqVDRyc25KeUYxK0dQSCtMcXVhT3diOUFZazkvOEdERVJUMHZkTGw4cVZWaWZMNVVDZ0RDbXJhdUhlaGF2eCsvV29XRVRoTjRQd0pVemh5cVV5SEg1VkVFMURydjZqUkQyNlA2TERxL1dNYmV5UTg5Qlk5QzEzM0FjLzNjenZNNGV4cDcxdjBCWDN3RE5XcGRkTnJjMktKNGNsWmFTQkdOVDFUZFUvSzlkaEZ3dVIvdnUvVlN1TDYxbGtaOTNRY0pjMDFZZGhMSDhmQ25DSHdmRHVYbnJsOW9iM2NIZURwSFI1VmNoSWFMWFUzUnNJank4L0lUbGFlUEtMdGRPUkM5SFpIUUMvdHA2QUpHeEtaZzJhUUtHRE9nTERRMjJTYUhuTE0zTk1XM1NlRXdaUHdhbnoxL0Vpblg3WVc5dGl2Zm1qWWU5clVYNU95Q1YvRy9jd08xYnQrRGNyQmxHVEppQXhjdVdRVU5EQXpuWjJRQ2VYOXNCQUF0cjYxS3ZoWlNYbUdEcjRJQjZGaGJ3djNFRGJUdDNodC8xNjlEVTBvSnJpYXE0cWg2dXlzL1B4NFdUSitIZzVLU3cvbzZ2TDdJeU0xVnVVeFZhMnRvd01EUXNkMTREWjJkWTJ0aEF2NHk1NWJXYUlTSWlJaUtpMHRYcFJBNVZlZzhlakU2Rk4rU0JndXp5SytmUEs5d1lUMDVLd3RZLy9oQ1dVMU5TRUJNWktTeWIxYXNISzl2blpVNWpvNkpnWm02dTBQN2tSY3ZPeWdMd3ZNemprNUFRL0wxK3ZkSzg5Yi8rcXJCY25ZU1NPLzcrK0cvblRoZ2FHOFBCeVFscHFhbUlDZy9INFgvL1JlU3paNWd3YzZiQy9Ic0JBZGk5ZVRPa0VnbE16TXpRd05rWmFTa3BDTDUzRDhIMzdtSGd5SkdsVmlieFBITUcxenc5NGRpd0lWS1NraFRXTlhGMWhieXdSVWpSY25HNU9UbENJZ3NBNk9yckM1VXVVbE5TY09QeVpiUnMxNjVTQ1FvYUdob0tGOWMwTkRTZ3JhT0RuT3hzb1gwT0FBd2RQeDZ4VVZHUVNDU1FTcVdJajQzRjJhTkgwYTVMRjdUdDFFbVlxMjlnSU55c3V4OFlpSXowZEtYM1VjVEV6RXc0TVM0NmVTN3ZSUG5jOGVOS1BVeFRrcEp3MTg4UERWMWM4UGJpeFFyclBsdXdBTzI2ZE1HVXVYT2hianYzblg1cHg0cExTTWF6eUVpbHNyYVZkZnpmemJoNi9pak1MS3d4KzROdklTNXhJVlpMV3dmelB2b2U2MzVhRE8venh5cVVqRkJTZW1veWR2eXhESG9HUnBqNzRYZlEwdGJCeWkvZUtuVitVbnlNeXZWRll5NnU3YkRnYytWU3M5VWx5ODlYZXYvVjFieHRaengrRUlpWWlLY0l2dXVISmkxTHI2S1NucG9NdjZzWEFBQ3U3YnN4a2FNYU5EVzFNR2JHdThpWFNuRHR3Z25zMjdRS1g2emFBVzBkM1hLM2ZSSGZneGVockRnRGIxM0J2eHRXd0czd1dQUWJPUVc2ZW9wbGxmZHRXb244ZkdtcGlSeXFoRDRJUkZ4VU9BQW90QWw2RnZvQWtyeGNwQ1lsd24zTGJ3cmJqSnY5SGpRMVgweVBkR01qSTJSbVpyK1FmUk9SK3JrZnZRaVpUQVlBNk5DbUtjdnpFNm1aUkNMRjdnUG5jUGowVlV5Zk1oSEx4NHlxY3VWSnFoczBORFF3ZlBBQURCM1lEL3NQSDhYQ0wxWmp6SkFlbURaK0lMUzBlTG12c3FiT240OE8zYnZqNk42OStQUEhIL0hCVjEvQnh0NGU2YkVGVmZuMERRd3F0SitTMTlWVVBUVFdvVnMzbkQ5K0hER1JrYmgxOVNwYXRXOWZvVFl0UmRleUt0Sk90eXpGSysxbXBxZFhlVC9OVzdlR29iRXhJa284OUZOY2VSVktpSWlJaUlpb2RIWHV6TTdMd3dQSDNOMkY1VzU5K21ETTFLbkNzcUdob2NKTmNFTWpJd0NLTjhaTFhrd0p1WGNQKzNmdVZMblBuT3hzckZ1eEFzMWF0Y0xVZWZOcTlzMlV3ZWZxVlFCQTA4S2IvNDJiTmNPSGhVOEY1T1hrWU1QS2xjalB6eGZHYXNMaFBYc3dhdkpraGVvYjl3TUQ4YyttVGJoMTlTcGMyN1pGODlhdEFSUzBhUGwzNjFia1M2VVlNM1dxd2pZUDd0N0ZQeHMyNFB6eDQzQnUyaFFOWFZ5VWp1Vi8vVG9XTFYwS2F6czdwWVNFZVlzV0lTODNGMTh0V2lRc0Z4ZDg3eDcrS1haaTNhbEhEeUhKNVB6eDQ1QklKS1dXbzZ5c1RiLy9ybFRGQWdBdW5EeXArSDV1M0JDcWZnREFwOTkvRDNPcmd0TFcxeTlmQmxEUXE3Vm9UcU9tVFlXNXhkdmRGSjJBbDlYK0pqWXFDcmR2M2xTTzZkUXB5R1F5b1ozTXEyckh2bE12OVhnaGp4NmpmeSszS20yYkw1WGl2KzEvNE5ibE16QXdNc0g4eFQvQTBGaDFHVmRkZlFPOCtjbFA4TDkyRWZaT2xhdU1rNTh2eGQ5L2ZvL010RlM4cy9SWG1OUXJlQXByL2ljL3FweS81ZGVsTUtsbmdZbnpQaFRHOW0vOUhhbEpDY0kyQmtZbWxZcWhwS0pxQTlNWExvRzF2Uk1PNzFxSHB5RkJ5SmRLbGRxOXlPVnlCTnk0REQ5dkQwUThDVVptUmhxMHRIVmdaZXVBbGgxNm9QdUFVVW8zeVlzek03ZUNhL3R1dU92cmpTdW5ENWFaeUhIMTNCRklwUkkwYWRrZTVsWmw5eFd2VGx3NTJWbTRkSEkvQW05NUlURXVHaG9hR25CeWFZSEI0MmFVZWN6aW41dXFWaVczcjN2aW43VUZMWlZVdGMwcFRiNVVpcXZuajhMUDIwTklGTEMwY1VDNzduM1JjOUNZYWlVQ0RKL3lKdnl2WFVSNmFoSnVYVDZESGdPZlB3VlcwZTlCeWZlOVovMHY4UE8rQUNzN1IzeTZmS3ZLNDZZbUorQ0g5NmRCTHBkajdrZmZvVVc3cmxWK3Z4V0pjOENvcWNqT3pueCsvS1FFeUdVeVhEaTJGemM5VDJIRTFMZlEwZTM1MCt4eXlDRVdsNTZzTW1McW05RFRVN3dZZlBuVUFaVnpId2I2QUFDaXd4OGpPbHl4WlBIbzZlKzhzRVFPZlQwOVpHV3ovVkJka3BtZEEvZkRGK0IxOHc2aVloT1JrOFBmZjEzaEcvQVFmY2U5cis0d2FoVmRYUjNZV1p1alorZFdtRFNtSHd6MHlrOTBwTG9yTWpvQjM2N2NEanRiUjJ4Zi94ZGJxRkNsaU1WaVRCNDNCdjE3OThMdmF6ZGc0UmVyOGMzaU9iQzNVYTc0U2Nva0VvbHczVVpiV3h0ajMzZ0Q5d0lEa1pPZGphZVBIaUgwNFVNQVFFNU9qbEpWVzB0cmF4Z1VYamVzaks2OWV1SGk2ZFBZdkhvMXNqSXkwSHVRNm1wOUpVV0Zod3ZIclk3ZnkybDNjdUhrU2FYclZxcFVwTm9HVzZjUUVSRVJFVlZkblV2a2NHellVTGhKcitxazVNU0JBemh4UVBsR1NsbHRWMXEwYVlQM3Yvd1NBUERIRHo4b3JOUFYwME92Z1FOeDl1aFJORzdXREoxNjlGQzFpeG9obFVxUkVCZUhXMTVldUhyaEF2UU5EREJ3NUVnQWdJNnVMbXpzQ2xwRTNMeHlCZm41K1FBZ2pOV0VMbTV1Nk5hbmo4Slk4OWF0MFhmSUVKdzdkZ3czcmx3UkVqbThQRHlRbDV1TFRqMTZLRzNUckdWTDlDbmN4c3ZEUTJVaVI1ZGV2V0JkR0h0bHk4elhiOVFJMHd0L24vK1VlRklpOU1FREFNcS9SMEE1MmFKSWFWVk1zakl6NGRhL1AzVDE5QlRHczdPeWtKR2VYdWFKZDFIUDF2Q25UeEVjRkFRQU9MNS92N0IrOXNLRk1ESXB1TkYrWU5jdXBlMUxPeW1YeStVNHVIczNSQ0lSSEJzMnhMUENIcWJwcWFtNDVlVUZPMGRIdEdqVHB0UzRYaFd6SncvRnJNbER5cDlZVFFNbmZZajVNNmRYZWZ1N3ZsZHg2L0laNkJzYXdjekNDaDVIL3kxenZvYW1GaWEvK1hHWmMxUTVzbXM5bmdUZnhaUUZuOENwY1F0aHZLdzJGOW82dWdycmk2b28xSFJyalBTVUpCemN1UWE1MlZrd05ERkZSbXFLd3ZyTTlGVHMvUE03UEg1d0IwQkJGUUlqRXpOa1oyYmdXZWhEUEF0OWlPc1hUbURlNGg5Z2JlK2s4aGh5T2RCcnlIamM5ZlhHZzhCYmlJK0pnS1dOZzlJOFNWNHVybDA0QWFCZ2ZrNnhtL0lsVlNldXhMaG9iUHpsTXlURkZ6eDVwS2R2Q0cwZFhRVGY4VVhvdlFCMDdqMjRncDllemNoSVM4R1dsVXNSOFNRRUFHQmtVZzh5V1Q0aXd4NGhNdXdSN3ZwY3hZTFBsME5MdTJwVm8zVDE5TkdpWFZmNGVWOUFrTjgxaFVTT0l1VjlEMHJxMUdzUS9Md3ZJQzRxSE5IaGoySHJxRndWcDZoMWlZbVpCWnExNlZ3ajc3ZXNPTHYwVlV6d2N4czhGaTA3ZE1lcC9kdmhmKzBpOW03NkZiZHZlR0xleHo5QUpCSkJscDlmWm5XU1BzTW1LaXpIeDBUZ252OTFsWFB2K0Z5RmhZMDlQdjkxdXpDMjl2dVBFUDRrdUVJVlVLcEtUMThQV1RuWnVCMFVnZysvV2dPeFNBU1JXRlQ0VTF6NEV4QkRYRGd1aGtnRWlNVWlpRVRpd3A4aTRhZUd1SEE3aUtDaHFRRnRiVTFvYVdsQ1UwTVQybG9GcjdVME5hQ2xXZmhhU3dOYVdsclExdFNFcHFZR05MVUs1bWxxYWdqenRiVzBvS3VqRFQxZG5jS2YydERSMFlhdXJnNzBkTFNnbzZQOVV0dlJ2TTU4QTRQeDY5bzlpSTFQVm5jb1JMVkNUazR1SG9kRjRYRllGTTU0M3NRbkM5OUFoOVpOMUIwV3ZZSXVlZC9HNmszN01XZm1kSXdkVVRNUEZGRGRaR0ZlRHo5K3ZRU0hqcDNBZTUvL2pnOFdURVN2YnEvKytiMjZwU1FtS2xXckJRcXVXeFYzNnVCQnBUbFQ1czVGdXk1ZFN0MTMwWU5IaWZIeHVPYnBpYXlzTFBRZk5neUd4c2JvMnFzWHZEdzgwTHBqUjlnNktKKy9xbkl2SUFBQTRGU0p0c2lweWNrd01qRlJlQ2h0NFdlZkNhLzlidHhBd0sxYkN0dDA3ZFVMUFl1MUd5NnVzb2taNVZYK0xldDZLeEVSRVJGUlhWZm5Fam1jR2pXQ1U2T0NHMEtxRWptcTBscEYzOENnekJLTGZZY094Y09nSUJ6WnUxZm9IMW1UdmlwUmNRSUFyR3h0TWUzTk4yRm1ydmdFaGx3dWg3ZW5wN0Q4Mzk5L0sxVEtxSTdTa2xSYXRXK1BjOGVPSWVMcFUyRXM1TjQ5QUVESFlwOTFjYTA3ZE1DNVk4ZndwTVRURGtXcUU2K0pxU2xhdFZmOXhINi9ZY09FL3FmRkhYTjNoNzJURTlxWGNZSU9GSndnQThCTkx5OTRuajZOQVNOR29QL3c0UXB6VHZ6M0g2NmNQNC8zbGl5QmZmMzZaZTd2ek9IRHd1dmxHemNpUFMwTlAzenlpY0tjS1hQbm9rSGhTZnlsczJkeC9kSWxmUGJqODBvTXZ5eFpJcnoydlhZTlR4ODlndHVBQWNqSnpoWVNPWXhNVERCOXdRTG82dW54aGxjTmF0MjVGenIzOWtHZllaT3c0ck41d28zbDB1Z1pHRlk2a1NQSTF4dmVIc2RnYUdTQ3NKQjdDQXU1SjZ3YlBHRTI3dHk2b25LN25LeE1YTHR3WEdINVJiaDArZ0RzNmpmQzlJVkxZR2hzaXN6MFZHR2RUQ2JEanRYTDhDVDRMdlFNRERGdTV2L1Fxck1iTkRXMUlKZkw4ZWllUC9adlhZMmsrQmhzWGZVVlB2NXBJM1IwOVZRY1JZNUd6VnJCb2FFTElwNkU0TXFaUXhnMzZ6MmxXVDVlNTVDWm5ncHJ1L3BvMnJvakFtNWNVaGx6ZGVMS2wwcXg4NDlsU0lxUGdVazlDMHg1YXpFYXQyZ0hrVWlFcElSWS9MZHR0WkJNOGpMSVpETHMvT003UkR3SmdVTkRGMHg1NnhQWU9EUUFBRHg1ZUJkLy8vVURub2JjdzZuOTJ6RnEydHRWUG81and5Ync4NzZBNlBBbkt0ZVg5VDFRcFhHTGRqQTF0MFJLWWp6OHIzbXFUT1R3OHk1b2tkTzU5MkRob21SMTMyOUY0c3hNVDBWa1dDaWF0R3dQTXd0cnZQSE81K2pXZndRTzdWeURacTA3UVNRU1FaS1hDN2xjWHFua21OUDdkMEF1bDhQZXFURWl3NTcvdnk4Ni9ERmlJOFBRYitRVWhmbngwZUd3c0xKOXFYOW55K1J5SUYrT2dsVFEvSmQyM09yUzFkRXUrRSszNk9menBJK0NoQTl0R0Jyb3dkQlFIMFlHZWpBMDBJT1JvVDRNOWZWaFlLZ0xJd045R0Jyb1FVZjd4VlErZVJYNEJnWmo4YmRyMVIwR1VhMFZHNStNeGQrdXhhcGxDOUcrRlpNNTZEbjNveGR4OE9SVnJQcjVoMnEzY3lRcU1uYmtjTFJzMFJ4TGx2MkltUGdrVEJyVlY5MGh2ZExNek0zeHpxZWZRbE5UK1JKcFJsb2EvdDZ3QVk1T1RoZzVlYkxTK25vV0ZwREpaRWhPVEVScVlkdVRrd2NPSURFK0hnbXhzVWlJandjQTNQSHpRL0M5ZTBMVjNJeTBOTnoxOXdjQWhENThpSlRrWkppYW1aVVpaM0ppSW03ZnVnVnJXMXRZMjVaZFhiSzRxeGN1NE5iVnEzaDc4V0lNSERrU1RWdTJoS0d4TWVwWkZGVHlyTitvRVlhTkd5Zk0vM3JWS21ocmF5TXROUlhtbHBiQ3VGUXFGYTQzVmFhMUMxdXJFQkVSRVJGVlhaMUw1Q2hQVlZxcmxFY3NGbVBpckZsWS9mMzMyTE5sQ3hZdFhWcWpOMTVjbWplSFNDeUdwcVltVE16TTBMaFpNN1JvMDBabG5BL3UzRUYwUkFRY25Kd1FFUmFHK0pnWTdGeTNEcU1tVDBiM3Z0VTd1VGVwcDdyOGExRjFpYXpNNXplS2t4SVRBWlJlaHJGZTRjbGlabm82WkRLWjBuc3hMZVZZMVZWYVlza3hkM2RZMmRpVStrU0MvNDBidU9MaElaVGpsTXZsNk96bUJuTkxTNkgwSlZCUWpjUDc0a1hVYjlRSUlwRklZVjF4ZG82T3VIM3pKa0x1MzRlK2dZSENaMWVTb2JHeGtMQ2pxYWtKRFEwTnBRU2VJc2FtcHJDd3RzYmcwYU54Wk85ZWhYV3ViZHVXZW95NlNrOUhGMW5aV1RDdVFxbFVvS0JhektUNXp4TXpMRzBkOE5tS2JTcm5mdmZlRklnMVNtL0RVSnFpcWc4WjZhbEtDUUtkK3d6RmdlMS9xdHd1UFRXNTFIV2xPZkxQZXB6YXYwUGx1aTlXcVI3UHpjbkdyRVZmUTgvQUVJQml5eGIvYXhmeEpQZ3V4R0l4NWkvK0VVNk5td3ZyUkNJUlhGemJZOEhudjJEbEZ3dVFGQitENnhkT29QZXdDYVhHMTN2SWVPeGUvd3Q4cnB6RDBBbHpoR01DQlg4bUw1OHFlSUxLYmNpNE12OE9yazVjL3RjdUl1clpZNGcxTkRCLzhROEtDUWoxTEt3eDk4TmwrUDNMZHhFYjlhelU0OWVrZ091ZWVCSjhGMFltOWJEZ3MrVUtuMG5EcGkweGR1WkMvUDNYOTdoKzhTU0dUWjVYNVJZZEJvVXRnekl6MGxTdUwrdDdvSXBJSkVMSG5nTngvc2dlQk55NGpHR1Q1aXFzajQwTVExUllLRVFpRVRyM2ZsNmRwN3J2dHlKeEh0KzdCYmN1bjRHZGt6UDZEcHVJTmwzN29HR1RsdmpnKzNYQzl5bzdNd05BUWN1a2luZ1craEFCTnk4TExYK0tKM0lVL2JsdTMrUDUvMzlTa3hLUWtaNEs1K1l2OWduTDdLeHM2S3RNbm5xOTVPVG1JU2MzRDFEOTlhd3dMUzNOZ2lRUC9ZS2tEME1oNlVNUHhvYUdNREV4Z0tteEVVeE5ER0ZxYkFCVEV5T1lHQmxDVTdOeS8yNTgyVEt6Yy9EcjJqM0NzcFdsQmQ2WlB3ZHRXN1dFZWIyeWJ5Z1FVZWtTazVKeCs4NWRyTnU4SGZFSkNRQ0FGV3YyWU92cXo5bG1oU0NUeTdIcDc2TzQ0UitDZGIrdGdLVUZXMkJRelhKeGJvUjF2NjNBUjB1K1JsSnlHdDZhT1FwaVByU2hVbVI0T0k3dTNZdEZTNWNxaktlbnBlSGc3dDNJbDBvUkVSYUdPMzUrNkRkMEtIUjBGZjhPRHc0S3d0WS9DODZ0UlNJUkFueDhZR1ZqQStkbXpkQ3RiMThjMnIwYlBmdjN4OGhKa3dBVVhCZmF0bVlOTXRMVE1XSG1UQnpkdHcvYi92d1RDejc2cU5RMkxWS0pCSHUzYm9WVUlsRjZXS2c4MlZsWnlNck1oS2FtSmpTMXRIRG04R0drSkNmajg1OStna2drd3A3Tm01RVFINC8zdnZnQ0lwRUlCb2FHT0xKM0w2NWZ1b1Qzdi93U052YjJBSURIRHgvaW1Mczdvc0xETVduMjdBb2ZuNjFWaUlpSWlJaXFqb2tjSldSa1pDaGtpMmVrcHdOUXpDQlBUa3FxOUg0dHJhMHhmUHg0R0ptWTFQalRzelBmZVFmYU91VS85U3VUeVhENjhHSFlPVHFpUWVQR2lBZ0x3N3ozMzhmMk5XdHdaTzllWkdaa0NLMVlxcUswaXdKNWVYa0FBQzJ0NXpmTTVESVpnTkxib2hTTmlrUWlsWE0wcW5ERCswV0tDQXREY2tJQ3V2YnFoZXVYTDZPTG14c0dqeDZORlY5K2ljVENKekNLQ3dzTlZkbStwY2p5alJ1Um1wd01TeHNiZEhGelUyaXJVdEtXMWF1Vnhrb3JUZW5TdkRsbXYvc3V0TFMxRmNiditQa3B0WmtwcWJLdFpXb0RmWDBkWkdWblZ6bVJvekx5Y25OZ1ltWlI2ZTNjaG95RDI1QnhDbU1yUHB1SGpMUVVPRFpzZ3BXN3ppcHRzM2pHSUtXa2tudisxNUZkVGxXTzlOUmtBSlVydWQrMlMyK0ZtK25GK1JkV1ZHamV0cXRDc2tSeDVsWjJhTjJwSjN5dmV1Q3VyM2VaaVJ4dHV2VEc4WDFia0pxVWdPdWVKOUYzK0NSaDNmM2JOeEFmRXdFREl4TjA3RG1nekppckUxZFJsWThXN2JxcXJDS2hxYVdOVHIwRzQvamV6V1hHVUZOOHJ4YVVBKzdXZjdqSzMwT1RsZ1hWaWZKeWN4RDU5RkdwNzdjOCtmbFNBSUNHaHVwL1ZwVDFQU2hOUjdkQk9IOWtEeExqb2hEKytDRWNHelVWMWhWVjQyalNzZ1BNTEo2M3FhcnUrNjFJbkFQSFRJT0doZ1p1WFRtTDNldC93YmtqdXpGd3pIUzA2L1k4R2JMZ3p3cGdXSmpnVXA0N1BsNEFnRUZqWjhEMzZubGhQQ3NqRFQ1WHpxRkJFMWNZR3BsQUxwZERKQkxoOFlOQUFFQURseFlxOTFkVHNyS3pvYStuZzdhdUxyaHdZRFhrY2psa01rQXVsMEVtbDBNdWswRUdRQzZUUXlhWEZmNlVReTZUSTE4bUs1d3ZML3dwZzF3T3lPUXk1TXRreUpmbVF5S1JRaUxOaDBRcUxYZ3RrVUlxellja3YzQ2RKQjhTaVVSWWxrb0t4L09mcjh2Tmt5QW5OdzlaMmJrRkNSczV1Y2pKeVVOMlRzRnlicDZreGo0UGlVU0s1SlIwSktla1YybzdRd005bUpvWXdzUzRNTkhEdUNEUnc4VFlDR2FtaGpBek5ZWkZQV05ZbUp1cTVlYXUrK0VMUWpzVlN3c0xiRnYzeDB2NS94NVJiV2Rlend6OWU3dWhVL3UybVBQTys0aFBTRUJzZkRMY0QxL0FuS2xzbjFIWGJmcjdLQUx1aDJQdHF1VXdNcXJjdjVHSUtzclN3aHpyVmkzSHgwdS93ZWEvajJIQnJGSHFEdW1WSVNtOFRuWEh6dytYejUyRGlabVo4Rzl0bVV3R3YrdlhjZXJnUVdTa3A2UFh3SUdRU0NTNGZQWXNmSzVleGVEUm85R3BaMC9oV3BWRGd3YVlOR2NPckcxc1lHVnJxM1I5N3REdTNVSzFqOVNVRk94WXN3YlJFUkdZT244KzJuVHNDRDE5ZmZ5emNTUFdyMXlKMlFzWHdzTEtTbUg3bE9SazdObThHV0dob2VqWXZUdmFkRkp1aHlvcVZxR3c1SU5RcVNrcEVJbEVNS2xYRDA5Q1F2QTBOQlREeG84WDRtL1F1REVDZkh6ZzQrMHRWTnJ0MXJzM3JsKzZoS1B1N25qcnd3OEJBRTFjWGRHK2ExZjRYcnVHVnUzYlY3aFNMbHVyRUJFUkVSRlZIUk01U3JoMDVnd3VuVG1qTkY0VEdlVFZyWGhSWFRldlhFRk1aQ1JtdlAwMm5vUVV0SGpRMXRIQm5QLzlEMXRXcjBaR1dwclF2N01xY3JLelZTYVVSRWRFQUFETXJaL2ZiRE0yTlVWU1FnSVM0dUpRdjJGRHBXMlNDcDlhTXpFemUybGw0MHYyUHkwcExpWkc1WnhtTFZ1aTE4Q0JHRFp1SERRME5YSDk4bVZoM2V5RkN5R1ZGdHpnRFBUMXhjVlRwekJpNGtRNE4zMStRekl4UGg3L2JOeUlibjM2b0hQUG5zSjQ3OEdEMGJWM2J3VDQrS2lNeDhiT0RoOTkreTBpdzhMZzJLQUJBR0RIMnJYUTBkUEQxTG5QbjE0di90MFZpVVFxcTZEWU9UZ0lUNGVvVXRIV01yV05nYjRlMHRNellGUGlRa3BOazh2bHlNM0pobzZlZnFXM3ZlZC9IVStDZ3pCODhqd0FnQ1F2RndreGtjSk43eWZCZDFWdUo4bkxVMWluWjJENGYvYnVPenlxYW12ZzhHOWFrcG4wUmpvOW9mZFFRdTlWNlNBV2lsaEJ4WUtpcUdDN2ducFZFQzk0K1JUa1NoSHBYWG9INlMzMDBFa2h2YytrVEdhK1B3SWpJYjJEclBkNThtVE9QbWV2czA4U1FtWm1uYlhRMnRvUmR1TUtQdFh6N3JmNzNHc2YwclJONTJLdHo3dGEvcjE3UTI5ay94NnFYYS9nRjRDcTFxckw4UU03aUF5L1dlQnhTcFdLOWowSHNuSHBMeHpZdG81T2ZZWmFYc1RhczJrRkFFRmQrNkhXV0JVVXBsVHJDcjJSWFVtaFpwMUcrYzV6ZENsK3drNUpoVjYvRE1CZk96WndmSC9CditQdUpSK1VSRUpzZHNKYWZ0ZFcwTTlCZnR3OHZLa2UwSUFibDg5eDZ2QWV5OCswMld5MkpOdTA2WnJ6amJEU1htOVIxdW5pN3NuUXNXL1JmY0N6YkY2NWdPUDd0M1B5cjEwNUVqbGlvc0lCY0hZdDJ1K09oaTJDaUk2NFRmV0FCamtTT1hhcys1Mk05RFE2OUJyRS9PK25ZbTJqNDduWEpuUHA3SEVBYXRZdGZWdTBnaVFsSjJOcm0xMlI0MTVpWmZZL3FZZTd3c1Q5VENZVGFSbVpwS1dsWTBqTEpEMDlIWU1oZzdUMGRBeHA2UmpTTTlEcjAwblZHMGhOTlpDY2FpQkZieUFseFVDcTNrQks2dDBQdllHTUVpYUYzSXNSR3A0N3NmTkJXcTBWN3M1T3VMbzY0dTdpaEp1ckkyNHVUcmk1T3VEdWtqM3U2dVJRN09wd0JkbC9KTmp5ZVB4THowc1NoeEJsek1IZW52RXZQYzluMC84TndJR2paeVdSNHpHM2JOMHVEcDhNa1NRT1VTSHM3ZTM0N3N2UEdEL3hmWnlkZDBtYmxidE9IVDBLWkw4ZTA2cDllNTRZTm96RStIaE9IVDNLNGIxN2lZdUp3ZHJHaGlFalIxcGVwMm5kb1FOcmx5NWw1YUpGSE5xN2x3RWpSbEN0VmkxMHRyYTBhTk9tMEhPR1hMakFIL1BuazVxU3dyQXhZMmdTR0FoQXcyYk5HUHpjYzZ4YXRJZ2ZwMDJqNzVBaHRHcmYzbExSZGMvV3JXU2tweFBZdGkyRG4zc3V6OWlPVGs1RVJVU3djOU1tL092WFIwSDI4NmFJc0RDdVhyeUltNGNIYXJXYXpXdldvTE8xcFUzSGpwYTVyZHEzWjhmR2pXeGJ0NDVtclZxaDFtaW80dVZGcS9idE9iUjNMeUVYTHVCZkx6c0Ivc25odzdrWUhNemFwVXVwWGJkdXJwdUVBQzZjeVU0Nmo0Mkt5ckZka05pb0tDNmNPWU8zbngrT2hiU1lFVUlJSVlRUTRuRWlpUndQNkRka0NCMTc5clJzNzk2OG1UOVhyODZSUVI0YkZjVTNVNmFVK2x4cEJnTkppWWtWa3FpUUVCZkhwbFdycUZhekpnMmJOYk1rY2tCMk1zZUxiNzFWcEtvZUJUbDM2aFJCblR2bkdqOThON0hoWGk5UWdOcDE2M0prLzM2T0h6eVlaeUxIbWVQSGM4MHBqdnUvcGxsWldVV3E0TEYrMmJJQzk0ZmR2R2xwblhJL2V3ZUhQTytJQUtoeXQyOXBZbnc4aC9ic0lhQitmVHAwejFrTllOLzI3YWpWYWpyMzdwMnJKK3FESlR2dnA5Wm9PSEhvRVB0MzdPQ2RxVk54Y0hZbVBpNk9GbTNhNUVqV0dQUGFhNVoxNU1lMVNwVjgyOFpBNGExbC9xbDh2TndJRFFzdjkzN1Y4YkZSbU0xbWJPMkszbWYybmtPN05uTCs1R0dDdXZiRHhkMlRPNkUzTUpsTStGYjNCMkQyRisva09TOGhOaXJQZlFXMWZ5a0ptd0tTVSs2MW45QVYwbWJEUnBmOUFuZTZ3VkRvK2RwMDZjdTIxWXRJaUkwaStPZyttclR1Uk9qMUVLNWVQSU5LcmFaZGo4THZRaXZOdXZSM1c0c1UxRHFrb3BMVEFQVDY3R3NwU2pVVlkyWkdpYzl6THltbzZuMVZNKzVYME05QlFWcDI2TW1OeStjNGZYZ1BUNHg0Q1lWQ3djMlE4OFRGUkdMdjZFejlaamxmTUMzdDlSWm5uVTZ1N294NCtUMDY5aDZDM1FQZjc3QzdDVDBlUHRXS0ZLdHFyWHIwZjI1Y2pyR0UyR2oyYjEyTGQ3VmFOR2pXaHZNbi91TDRnUjNNbVBJYTZRWTl6bTRlK1NaZGxaWFFzSEI4dkNvdThhZzhLSlZLZERiVzZHeEs5emNPUUVaR0pxbjZOSkwxQmxKVERLVG85UkRIT1F3QUFDQUFTVVJCVktTa0dFaE8xWk9ZbkVwQ1lzcmZIMG5abnhPVFU4aktNaFg1SEFaREJyY01VZHdLanlyd21seWRISEJ6YzhURDNRWHZLcTU0ZXJqZ1ZjVVZ6eXF1ZUZSeFFhTXVldVd5OE1oWXkrT21qUm9XZVo0UW91aWFOUHo3T1UxNFpPRkpYZUtmYSs5ZnAxbTE2UUJ6dnY5R2tqaEVoYkczdCtQN2FaOHo3dTMzOEhSM29XTlErYmJuZXhUWU96cWkxZWtZTm5vME5RTUMrR1htVEc3ZnVJSFpiTWJLMnBwMlhiclFwVThmN0IzLy9qdmZ5OWVYVjk5OWwyTUhEN0pwNVVwKyt2ZS9tZmpaWjdqZmQ5TlNmcTZIaExCN3l4YXNiV3dZL2RwcjFHMlk4Mit1VnUzYm8xYXJXYkZ3SVJlRGcvR3ZYNThabjMxR1JubzY5ZzRPREhybUdab1hrQ3pTcFU4ZlFtL2VaTnY2OVd4YnZ6N0hQbXNiRzNvUEhFandpUlBjdUhLRnZrT0c1SGl0U2EzUjBLWlRKM1p2MmNLMWtCQUM2bWRYL2V2YXR5OFhnb05KU2t5MEhLdXp0YVgzb0VFYzJMbVRoUGo0UEs5OXdlelpCVzduNWZTeFk1dytkb3hobzBmbjIvSllDQ0dFRUVLSXg1RWtjaFJSUm5vNkpwTUpLMnRyYnQ5OU0vOWVhY1RpK0dYbVRDSWpJdEJZV1pHYW5FeDZXaG9laGJ6SlhoYmlZMlBKek1oZ3dJZ1JlZTR2YlJJSHdLWlZxM0J4ZDdja1g1aE1Kblp1MnNUNTA2ZXgwV3BwZTErU1IvdnUzVGwrNkJDSDkrM0R5OWVYMWgwN1d0N2N2SHp1SExzMmIwYWowZEN4UjQ4U3JVVmpaWVdWdFRVWjZlbGN1M3daLzNyMThpd3hlYitDeWoyKy84b3JOR3ZkbWhIM1Zib29qalBIajVPUm5rNTBaQ1E3TjIyaVpmdjIyRHM0Y1BMd1lVNGNPa1MzZnYxeUpYRTh5R1F5WVRMbGZET29UY2VPSE5xemg5OSsrb2tPUFhxUVpUUlN3OTgveHpGRkxYY3BjcXZxWFlWYm9XRmxIamZzeGhYc0hKM1EyZHBqTnB2WnRub1JBRjVWaTU4dzByUk5GODZmUE15cFE3dnArdVFJTHA4OUFVRE51OVVrM3AzK2Y3bm1mRHY1WlZ6Y1BSbjd6dWU1OXFuVm1seGpwVkZRMG9LVmpRMkcxQlRTN3I3NW5wODBRM2JMbDZLMDV0RHE3R2pac1JjSHRxMWwzNWJWTkduZGlmMWIxd0RRTEtnTDlvNHVoY1lvemJxVUtoVlpXVVl5TTlMem5WZlF2bnNlL0xkK1QxWldWcUZ6NzJkdHJjV2dUK0dwbHliU3NtT3ZZczB0cXRpb0NLNmNPd21RYjhXV2tpYXZOR25kaVRVTDU1QVFHODNOa1BOVUQyaGdhYXNTMktGbnJsWXVwYjNlZ3RiNTlhU2kvLzVQaXM5K1kvemc5blU1S216a3BWV24zblRwTnh3WHQ1d3ZnanE1dWhQUXNEbmQraitOV21QRjA2KytqNmRmRFRiOU1RK3oyVXpyTG4yS3ZKNlN1aFVhUmxYdjhxMUk5Q2l4c3RKZ1phWEIyYW5vRlN2TVpqTXBla04yVWtkaUt2RkpTU1FrcHBLUWxFSmlVZ29KaWNuRXhpVVRHNTlJZEZ3aWFXbEYrLzBRSFpkQWRGd0NGeTduVGpCVktCUzR1VGppNmVHS2R4Vlh2RHhjOGF4eU45SER3eFUzVjhjYzdmRHVQNmVyaTl3QktVUjVjSFA5Kys4UGc2SGtpWlBpMFJZV0VjT011Y3Y0YnZxL2NIZHpyZXpsaU1lTXU1c3Iwei85bUhjblQ2RldEVjk4UEIvdm44RzZEUnZ5L3BkZm90VmxKM0szNmRRSmpiVTFUUUlEYVJJWWlJMVdtKy9jd0xadHFkK2tDV2VPSFN0U0VrZEFnd1kwQ1F5a1VZc1cxRy9jR05kOEtuNDJiOU9HS2w1ZXVIdDRZRzFqUTU5QmcxQ3AxVFJ2M1RyUHloZjNxMVduRGxQKy9XOWlvcUxJek15dUlxY2crN1UrRnpjM1ZHbzFtWm1aREIwMWltYXRXdVdhMzZGN2Q5cDE3WXJPMXRZeTV1anN6T1RwMDNNOVIyclZ2ajB0MjdYTDhmcWF2WU1EalpvM1IyZG54NGRmZlZYbzF5US85NTlmQ0NHRUVFSUk4UmduY2h6LzZ5OEFVcE9MMXVmODVyVnIvREp6cG1YYjJzWW1WeVdKTFd1eTN5eU1pWXkwOU5aOGtKT0xDeUVYTGxpMlhkM2RHZlRzczNtZWM5NnNXWmp2ZXpOdjNxeFp2REJoUXBIVys2QWEvdjRNR3owYW4ycEZ1enM0S1RHUlMrZk81VG1lbjJhdFdqRi8xaXlxZUhsaDcrQkFWRVFFeVVsSnFOUnFSb3dkbStOT0JnOHZMd1kvK3l3ckZ5NWs5WklsN1ByelQxdzlQRWhLU0NENnpoMVVLaFVqeG83RnJRaFBpdlBUc0ZrelRodzZ4SUxaczZsYW93YnhzYkY4TUcyYVpYL1lyVnRBZHBKT2VldlF2VHVOQXdNNXVHc1hlN2R0WS91R0RmalhyOC9sYytlb1ZiY3UzZnIxS3pURzVISGpjbzA1dTdyeTdFc3ZzV0RPSEZiODlodFcxdGJVYnlKMzE1UVZQMThQanAyNVhlWnhOeTZieCtYZzR6bkd0RG83Mm5aN290aXhHcmZxd0xwRlA3SDN6NVcwN2ZZa1IvZHRSYTJ4b2s2ajdES3RucjdWODV5blVxdnozVmRSdlB4cWNPMWlNTmN1QnRPdXg0QjhqN3QxNVNJQWZqVUNpaFMzWSs5QkhOeStqaHNoNTdrUmNwN1RSL2JlSFI5Uzd1dHljZmNrTXV4bWRvdVBMbm1YVGIvWGZpVXYxalphMHRNTUpDZkU1YmsvTmpLOEtKZGc0ZTdsdzYycmw3Z1RlcU5ZODRyS1pES3hZdjRQbUV3bWZLclhwbDdUc20yL1pLUFYwU2l3SFNjTzd1VGtvZDM0MWFyRHFjTjdVQ2dVdE82Y081R2hQSzgzT2lLMDJIT1NFdUlnbisvbFBTbEpDZm51Ry8zbTFCeXRnRHIzSGNheGZkdUlDcjlGMjI1UEZuczl4WFhyZGlpQmpmM0svVHovWkFxRkFudGJIZmEyT3Z5OEN6N1diRGFqTjZRVEU1ZEFURndTTWJFSlJNY2xFaHVYU0V4Y0l0R3hDY1RGSlJFYm40aXBnRlo0WnJPWjZOZ0VvbU1UQ0Q1L05kZCtLeXNOUHA1dVZQWDFrRVFkSVlTb0lKbVpSajc3YmdIUGozcXUzS3Y5Q1pFZi8xbzFHVFB5R1Q3NzlsZG1UMzhMamVheGZVa1F3SkxFQWRBaUtJZ1dRVUZGbnF1enRhVk5wMDVGT3JZNHIrUDUzdmVhWFhIYk02dlVhank4OC8rRFU2UFIwTEpkdXp6MzVaZTRrdGZybXZkYUx0N1AwOGVINTE1NXBSaXJGVUlJSVlRUVFoVEZZL21zYmQvMjdXeGNzUUlYTnpmT0hEK08rOXExZE92WGp5ZUhEODlWemFCNW16YlVEQWpBM2RPVFBvTUhrMlUwb2xLcnFkKzRNYmIzOVJEZnRISWxlN1p1eGJkNmRhNWN2TWh2UC8zRXdHZWV3ZEhKS1VlOG9hTkdNV1RrU0V1aVIwRjMvMTUrSUpIaXdlM2lLcWdNNDRPdVhyekkxWXNYaXhXLzM5Q2hlUG42Y25EM2JtNWN2WXFOVmt2akZpM28ycmN2WHI2K3VZNFBiTnNXVDI5dmRtL1p3dldRRUc2RWhLQ3p0YVZweTVaMDd0MDd6em5GMGYrcHB6Q1pURndNRHViVzlldDQzdmVFOXVUaHc2eFl1QkJuVjFkT0h6dUdrNnNyM2Z2MUs1UEtKUGx4ZEhLaXo2QkJWS3RaazZYejUzTXhPTHNudlQ0bGhiTW5UdENvUllzQ0s0YmMvNlRZdDNwMXkyTTNEdy9jM04ySmpJakFtSm5KeHBVcjZkeXJGNjd1N3VWMkxZK0wrZ0hWK1hYcDFqS1BHOWkrQi9ZT3poaU4yWGZLT0x0V0lhaGJ2d0xiY2VSSHJkYlFxZDh3Tmk3OWhWOW5ma3JNblRDYXRPNkVqVmJIdXlONzVqc3ZPaUkwMy8xMUdnWHkwcVJwZWU0clMwMWJkK2JheFdDQ2p4OGc3TWFWUE50RXhFWGY0Y3pSZlFDMGFOODkxLzY4dUZieHBrSHpJTTRlUDhqU3VkK1FtWkZPN2ZwTjhTNWl4WlBTck11L1FUTWl3MjV5NnRCdWVnMFpsYXNDU0dKOERNZjNiOHYzM0c0ZVBvVGR2TUxGTTBmcDFIZG9qbjJaR2VrY0syQnVYdW8yYWNXdHE1YzR0bjg3WFo4Y2tlL1BtTkdZV2V4cUxHa0dQVXYvNzkrRW5EdUJ0WTJXcDErWlZDNXRZMXAyN01tSmd6c0pQcnFQZWsxYm9VOUpvbmI5cHJoNTVINlJzanl2OTl1RmhmOHVTRTZNNTRkUDNpQWhOb3ErdzhmUzljbThxMkFWMWYxSkhBQW5EdTRrTXV3bWpWdDJ3TVhkTTU5WlplZk11Zk9NSHRxeDhBTkZtVkFvRk5qcWJMRFZlVkxOTi8vdnI4bGtJaTRobWVpWUJDS2lZb21JaXVOT1pDd1JrVEhjaVk0ak1qb09vekgvZGk0WkdabGN2eFhCOVZzUjVYRVpRZ2doOHJCNDVUYThQSDBaOUVUZWliNUNWSlJCVC9iajJNblRMRm0xbmRGUDlhN3M1UWdoaEJCQ0NDR0VLTUJqbDhoeDlNQUJOaXhmVGcxL2YxNllNSUVOeTVlelk5TW1EdTNiaDMrOWVpUW5Kbkx4N0ZsVUtoVktwUktWU29WS3BTTHMxaTFVS2hXWXpSZ3pNemw1NUFoR294RjNEdzlzdEZyMmJOMUt6WUFBWG5qelRVNGVQc3lhSlV2NCtzTVBxZUh2ajZlUEQ5WTJOaWlWU3BSMzQ5MTdiTXJLd3BpWmlkRm9KRE16MC9LNFYvLytCYmI2Z0lKYmdaUlczWVlONlRWd1lLN3hMV3ZXY1BIczJUem5LQlFLZ2pwM0p1aStGaXFGOGExZXZWaForOFc1WnExT3g5TXZ2SkJyUFBqRUNaYk9uNCtYcnkrdlRKekk0YjE3MmJ4bURZZjI3S0ZXblRxNHVydGpvOVdpVnF0UnFkV28xV29HUHYwMFJxT1IzVnUya0dVMFlqUWF5VElheWNyS29vYS9Qd0gxNjZOVUtvbUp5dTVwZjM5Q1JtWm1KcmV1WFNQa3dnWE9IRDlPYkZRVU9sdGJCajM3TEJvcksvWnMzc3lTWDM3QmVmVnFPdlhzU1dDN2RtZzB1ZDlnYk5TOGVZN3RPK0hoSE5xemg2TUhEbURLeXFKcm56N0V4c1J3Wk44K2p1emJSN1ZhdFFpb1g1OGF0V3RuVjBseExINlN3T1BPMThzZGt6R1RzUEFJZkx6THJnVlM4N1pkYWQ2MmE2N3h3N3Myc1d2VGNsNSsveXZlKytvWEtPQ082L3QxNkRtUW8zdTNjUFhDYVFDNjlCc093SkRuODc3elorV3ZzN0IzZEtibjRKRjU3bmR5clpnN3RGdDE3czJoWFJzSnYzV04vL3RtTW9OR3ZVYWp3UGFvMUdyTVpqTlhMNXhtK2J5WmxrU01KcTJMZHNjVFFLYytRemw3L0NBeGR5dFlkT3BUdEdvY3BWMVh1eDc5T2JSekkya0dQVDkvOHlFalhwbGtTU0M1ZmUwU1MrZitHMFVCQ1Z2MW03Y2g3T1lWUXM2ZFpPZjZwWFRxT3hTVlNrMXlZaHpMZnBsQmNtSjhrYThEb0czMy9oell0bzdVNUVUK08vMTlob3g1ZzJyKzlWRW9GSmpOWm01ZnU4eityYXVwVWFjUlFWMExyd3dFRUJWK20zTW4vMkxmbHRVa3hjZWl0YlZqN051ZmwxdUZsOXIxbStIazZrNUNiRFFIdDY4RG9FMCsxVTdLNDNxTEtqb2lsSG5mVHlFaE52di9nYzByLzBmb2pSRGFkZTlQclhxbHI1U1VtcHpJaHQ5L1JxVlMwMmY0ODduMjE2cmJ1RXovN1lhR2hXTTJHZkh4Y2l1em1LSnNLSlZLM0Z3Y2NYTnhwRjVBN2twckpwT0ptTGlrN09TT3FGanVSTVhkVGZpSUpTSWlsdWk0L0t2QUNDR0VLSHRoRVRHczJYeUFYMy82c2JLWElnUUFiNy8yQ3MrUG0wRDNUaTBmK3hZclFnZ2hoQkJDQ1BFd2Urd1NPWHlxVnFXS2x4ZWp4NDlIWTJYRm9HZWZwVjdqeGh6WnY1L3JJU0hvVTFJd0dvMllpL2dHNnNDbm44YS9YajE4cTFWajFMaHhxTlZxV3JaclI4MkFBUDdhdlp1cmx5NXg0dEFoTWpNeWloeTNXczJhT2FwOVZBYXRyUzNlZnJuTHFXdi9BZjBxYS9qNzQrN3B5ZGczM2tDcjA5RzVkMjlxMTYzTGdWMjd1SEhsQ2lFWExtRE16Q3pTOTBxaFVOQ2dhVk5PSFQzS3lvVUxMZU8rMWFvUkV4WEZiM1BtRUIwWmllbHVpeHdQTHkrZUhENmNsdTNhWVcxakEwRHoxcTA1ZCtvVU96WnVaTTN2djNONDN6N2VtakxGRXF0bHUzWUV0bTFyMmQ2N2RTdkhEaDRrTWlJQ2hVSkJuUVlONkRWd29PWDcxYlZQSHc3dTNrM3c4ZVBjdlBwM1NmVlgzMzAzVjhVWlVUQ0ZRa0h6eGdFY1AzV21UQk01OGhNWEUwbk1uVEJzYkhRRlZtZDVrRnBqUmF0T3ZkbncrODhvVlNxdVhqaU5WOVVhQkhYTnUxWEx5bDluWWFPenpYZC9SVkdyTll4OTV3dm1meitGOEZ2WFdEUjdHaG9yYSt3Y25OQ25KSkdlWmdDZ2R2MG1qSjR3dFZqVkhtclVhWWhmelRyY3ZuWUpkeTlmNmpiSjNRZTRQTmJsN3VuTDRERVRXRDd2ZThKdlhlUDdqMTdGM3RFWnM5bE1TbElDN3A2KzlCbzhpalVMNStSNTdrNjloM0Rpd0U1aW84TFp0R3crMjljdVFXZG5UMUo4TExiMmp2UWM5QndiLzVoWDVHdXhzM2RrMUlRcC9EcmpFeUp1WCtNL1g3eU5qVmFIMXRhZTFPUkVNdExUQUFobzFDTFArV3NYL2NTZnl4Y0FZRFJtb0U5SkpqUGo3M1pVOVpxMlp2RG8xM0YySzNrYnJNSW9GQW9DMi9kZys5b2xYRHg5RkoyZEF3MEQ4eTRKWE5yckxZbk1qSFQyYmw3RjlyVkx5TXhJcDBIeklKcTA3c1NlUDFkdzVzZyt6aHpaaDZkUE5kcjI2RStMZHQyeHRzbS8zM1orekdZenkrZk5JRGt4anM3OWh1SHVtYnRpMWJpUHZpMkx5N0U0Y2ZvTXpSc0hsRXVWRlZHK2xFb2xWZHljcU9MbVJPTUd0WEx0TnhneUNJMkk1RlpZTktIaFVTejQ0ODlLV0tVUVFqdytmcHkza3VkR0RNUE4xYVh3ZzRXb0FHNnVyanozMURCKy9HVUZYMzBzN1RDRUVFSUlJWVFRNG1IMTJDVnllUHY1TVg3U3BCeTlNT3MyYWtUZFJvMXlIR2N5bWNqS3lpTExhTFM4Q1EvMzlZSlVLRkFBVnRiV0tCUUt4aythaEVyOTk1ZlQxZDJkSjRZTnkzVitzOWxzcWVaZ01wbFFLQlRaMVRtVVNoUjNQeGZuRGR5U2NuSnh3YWRhN3JzNEFUNllOaTNmRmlOUERoOU9yd0VEeW5OcDVjN08zcDQzUC9vSWpkWGZKZXQ5cTFmbnFlZHozdUZzTnBzdFZUZk1adlBmM3lPRnd2Szl1c2ZXM3A0MkhUdUNRb0ZmOWVyVWE5d1lnT3ExYStQdTZVbjEycldwMjZnUjdoNjUzK3hVS0JRMGJOYU1CazJiY3U3VUtWS1Nrbkx0di8rTk5FZG5aeFFLQmQyZmVJSm1yVnZqVmlYbkhkaWVQajRNZnZaWkJqNzlOTGV1WGVQbTFhdGtabVpLRWtjSkJRVTJZTU9PL2ZUdjI2dlVzUXBMRGdxL2VSVW5WM2QwZG5rbmNtVmxHZk1jdjM3NUxKdVhMMEN0MXFCUUtsbi8rLyt4ZC9NcW1yVHVTTjNHTGZHcVdpTlhpNCtIaFpPck94TSsrNUVqZXpaeit0QWVJa0t2a3hnZmc4N1duaG9CRFduUnJodE5nN3FVNk0za2pyMEhzM2pPZERyMkhsenMrYVZaVjZ0T3ZYRDM4bUhYaGorNGZ2a2NxU2xKT0xtNDA2bnZVTHIzZjRaTHdjZnlQYStOenBiWHA4NWc2NnFGbkQ5MWlPVEVlREl6TW1nVzFKVSt3NTduUmtqeFcyelZxdHVZZDZmOUg3czNMZWZpbWFNa3hFYVRuQkNIZzVNTGZrMWJFOWloQi9YeVNYVEpyZ0NTWFFWRXFWU2l0YlhIdTJvdGF0WnBTTE9nTG5oWHkvMG1jWGtJN05DVDdXdVhZREtaQ0d6ZnZjQzJLS1c1M3VLSXZoUEtzWDNiT0x4ckV5bkppV2lzck9rMzRrVTY5eDJXblFUV3RpdFh6cDlpOTZibFhEcHpqRlVMZm1UVHN2bTA3dHlIOWowR0ZDdjVaZE1mOHpoNy9DQmVmalhvUFhSTW9jZWJzcktBdkh0YUY5V3V2UWZvMzZQc0VsN0V3ME9ydGNLL3BoLytOYk1UUUNXUlF3Z2h5ay93K2F1RVJTYnc5Y0QrbGIwVUlYSVlOcWcvYXpkdEp2akNOUnJWSzFvTFNpR0VFRUlJSVlRUUZVdGhUTDFXdE5JVFF1VGovYnV0VWI2WU5TdmZCQkR4OERHYnpaWUVsVWRKbDhGdk11YXBQaFhXenpjakk1T2hMMDdsZjNQbmxPb3V1bzllR29EUm1NbnJVMmJnV3lQblhlN0d6QXd1bmo3S3d0bGYwaWl3SGMrOTloSEd6QXlVU3BXbERjZWxNOGVZOTkzSHFEVldUSiszM2pMMzdMRURMUG52MTJSbXBQUHMrTW40MWF6RDJrVnp1SERxU0k3RUVTdHJHMngwdHRob2RhaFVtdXp2dXdJd2c5bHN3cFNWZFRkNUxaUE16RXpjdlh3WS85RjNKYjVlSWY1cERLa3AzTHAya1N2blRuSHh6REVpYmw4RFFLVlMwN3hkTjNvT2VpN2Y1SXpJc0p2czJyaU1Fd2QzWXNyS1FxbFUwcWhsQnpyMkhreTEydlZ5SEx2eTF4LzRhK2RHdmwyNEZZRHRhNWV3ZWNVQ3RMWjJUUGhrRnU1ZXVhdHhHUFFwWktTbm9kWFpvVktyQ1RsN2tsKysvUWlmNnJWNSs0dThxNzhVSkRvMmx1ZGZmWjBWdjN5T1J2UFk1ZncrZHJvTWZ0UHllTy9tZFpXNEVpSCsyVHIyL3Z1Ti9GMnJmcWpFbFlpS05PbnovOUsxU3cvNjllcGUyVXNSSXBlTlc3YXhhL2QydnA3eWFtVXZCWlBaeklWTE56bDMrVG9HUTNyaEU0UjRRSk9HdFdqYVFHNWdFa0lJSVlRUS95enk2cndRajZrSEszMkl2RmxaYWVqY3RpbGJkKzdtbVdHRFN4eW5UdU5Bemh6Wnh3K2Z2Skh2TVFxRmdyYmRzbC9rLytHVE40aTRmVDNYTWJYcU5yWThUa2xLWU5Ic2FXUmxHUms0Y2p4TjIzUUdZT3c3WDVBUUc4WHB3M3U1ZmYwU0ViZHZvRTlKd3BDYVFuSkNIRkI0ZFpDZWc1OHI3aVVLOFk4VkdYYVRieWUvbk9QZmpidVhMODNiZHFOMTV6NDRPQldjNU9YaFU0MFJMNzlIejhHajJMWCtENDd1M2NMcHczc0lQcmFmOTcrWmgyc1Y3enpuN2QyOGlzMHJGcURXV0RIbXpVL3lUT0lBaUk0SVpkYW5FM0tOZTFjdFdjV1VyVHQyMHltb3FTUnhDQ0dFRUtWdzZjcHRib1hIMEx0N2w4cGVpaEI1NnRXOUs3OHUrcDNMVjI4VFVDdDNhOTJLY3ZWR0dOTitXTVMxbStHVnRnYng2QnRESDBua0VFSUlJWVFRL3pqeUNyMG90YS9uenEzc0pRaFJycDdvMFphcC8vNGZUdzBlZ0VxbEtsR01vYysvaGEyZEF6ZENMbUEwWnVUWXAxU3FjSGFyUW9kZWc2aFpON3ZOVTdYYTlVaU1qOEZzTW1QR2pFWmpSVFgvK2d3YTlacGxucDJERS8yZWVnRTNUeC9xTlcyZEk2YVRheFU2OVIxYTZMcnV2VEdkWGFIRmxGMmhBek1xbGZ6M0lNUTlIajdWcU5NNEVKUEpoSC85cHRScjJocFAzK3JGanVQaTVzR1E1eWZRWTlCejdONjREQ3RybTN5VE9BQ2FCWFhtNEk3MURIMytUV3JWYTVMdmNiN1YvZkdyRVVCR2VocFpwaXpVS2pVZVB0WG9QV1Iwc2Rkb3pNcGk5ZnFOZkRGcFRMSG5DaUdFRU9Kdkc3Y2ZaTkNUL1VyOC9FR0k4cVpXcVJqMFpEODJiUHVMZHlvcGtXUDkxb1BNK21VNTFmMjgrZVRkNS9HdjZZZVhod3RLdWVsRUNDR0VFRUlJSWFTMWloRGkwVkxSclZYdWtiTElRb2lLb0U5SklpM05nTXZkTmkxWlJpTXFkY1VsVmoxTUpiWkZ4WkRXS2tKVURHbXQ4bmdwcS9hTVFwUzNleTMxbHYvOEdWWldtZ285OTlVYllidzY2VnVlNk42VzhXTUhvMUZMMHBNUVFnZ2hoQkJDM0U5WjJRc1FRb2hId2NoaFBWbThiQVVtazZteWx5S0UrQWZUMlRsWWtqaUFDazNpTUpsTUxGNjJrcEZEZTFYWU9ZVVFRb2gvb3IrT25hT092NzhrY1lpSG5ydXJLLzYxYW5QbytQa0tQYS9KYkdiNnJNVlU5L09XSkE0aGhCQkNDQ0dFeUlja2NnZ2hSQkUwcWxjVEh3OG5scStSdTVXRkVQOU15MWV2dzhmRGlZYjFhbFQyVW9RUVFvaEgybC9IenRHNVEvdktYb1lRUmRLbFl6c09IanRib2VlOGNPa21WMitFOGV5UUhwTEVJWVFRUWdnaGhCRDVxTGpiUE12WS9XV2doUkNpSXJ6eHdoQmVtenlUYnAwNnl0MTFRb2gvbEpqWVdCYjlzWnpaWDcxZDJVc1JRZ2doSG1sbXM1a1RaeTR6WnRRTGxiMlVVcmw4OWdUYjF5NW02UE52VWNYYnI3S1hVMnhaUmlPYmxzL0htSkZCbTY1OThmS3JXZUpZaTMvNmlscDFHOU9xVTIrVXl1TGREMlUwWnBLU0dJL096Z0VyYTVzU3I2RThOVy9TbVA4dFhvTFpiRWFoVUZUSU9jOWR2ZzZBZjgxSDcyZExDQ0dFRUVJSUlTcktJNXZJTWVhcFBwVzlCQ0ZFSlduU3NGYWxuTmZIeTQyQnZkc3hZL1ovK1hMcWg1V3lCaUdFS0E4elpzOWxVSi8yK0hpNlZ2WlNoQkJDaUVkYWFFUTBTclVHSDIrdnlsNUtxWVJldjh5MWk4R3MrSFVtNHovNnJyS1hVMnpiMXkxaHo2WVZBR2h0N1VxY3lISG15RDVPSHR4SmJHUVlyVHIxSmpZcW5EUzlIb00raFRSOUtnWkRLbW1wS1JnTXFlaFRra2xKaWljNUlaN2t1NThOK2hRQWhyODRrVmFkaXQ2Kzd1dEpZNHUxVGp0N0oxNmI4bjJ4NXR6ajYrT05RcWttTENJR1gyLzNFc1VvTG9NaEhRQXZEN2xCUWdnaGhCQkNDQ0h5ODhnbWNveCtxbmRsTDBFSThSaDZka2dQWHBzOGs5VWJOakhvaWI2VnZSd2hoQ2kxMWVzM2N1ZE9HRlBlSEZiWlN4RkNDQ0VlZWVjdjM2QlIvWHFsaXZIdXlKNWx0SnEvZlRWL0EycU5WWkdQNzlSM0tNZjNiK2ZheFdCTy9yV0xaa0ZkeW54TjVlVkd5SGwyclBzZHBVcUZVcWxpNTRZL2FOQ2lMWDQxQW9vVlI1K1N4SnBGYzFDcDFReC82VjJVU2lYVEo0NHBjSTVDb2NCR2E0dk96Z0YzTHg5MGRnN1lPVGhoYTJjUHdNMHI1MW42Zjk4V0dPUDliK1lUSFJGYXJMV202Vk9MZGZ5REdqZW96N25MMXlzc2tlTWVaUVZWQUJGQ0NDR0VFRUtJUjlFam04Z2hoQkNWUWFOUjg4bTd6L1BHQnpOb1dLOHUvclZLWHFKWENDRXFXOGpWYXl4WXVJUWZ2M29ialViK0xCUkNDQ0ZLNjNab0pOV3FscTVkaEdzVjcxeGpDYkZSWkdVWmNYSDNSS0hJdTcxSFhIUUVack01ei9sNXpTbHF3c2ppT2ROWlBHZDZnY2Q4dTNCcmtXS1Z0NlQ0V0JiKytDOU1XVm4wR2pJYUsyc2IxaStaeTIrenZ1RHRMMmFqczNNb2NxeGw4MmFRRkI5TC8yZGZ4ZE9ubW1YYzN0R1pQc1BHWXFQVG9kWFpvdFhabzdXMVpjWDhXYVFaVW5uenN4L3pqWm1Sbmxha0pJMEh2NTVHWXlhZmpCc0t3T2MvclVTbEx0dS8yNnI2K1JJYUZsV21NWVVRUWdnaGhCQkNsSTY4WWkrRUVNWGs0K25LVzY4TTQ4UFB2bVRPOTkvZzdpYXRDSVFRajU3b21GZ21mL292M25wbG1MUlVFVUlJSWNySXJmQW91bmR0WHFvWWs3OWJrR3RzK3NReHhFYUY4L2EvNXFEVjJlVTViK3E0b2VoVGt2S2NueDhyYXhzYXRtaGJ3cFhDK1pPSFNEUG9TenkvTEtYcFUvbmwyNDlJakkvQnYwRXp1dlYvR29WQ3dhWGdZMXdPUHM2ODc2Ync2dVJ2MEZoWkZ4cHI2K3FGbkQxMmdJYUI3ZWpZZTNDT2ZUWTYyenpicENURVJSV2FwT0hmb0htT0pJMTNSL2JFdFlwM29kK3p5OEVuU0U4ejBMaFZoekpQNGdDbzZ1dkR6dDNueWp5dUVFSUlJWVFRUW9pU2swUU9JWVFvZ1k1QlRiZ1RIY2ZFRDZjeSs3dXZzYmZQKzhWVUlZUjRHQ1VucC9ET2gxTVowcTg5SFlPYVZQWnloQkJDaUgrTXNJZ1lmSDF5VjhSNFdObmFPL0xNdUE5S1BQL3JTV01maWtRT2d6NkZuNytaVFBpdGE3aDUrakR5OVk5UUtyT3JrRHczZmpLelBwM0F6U3NYbVBmZHh6ei85dWRZMjJqempYVjQ5NTlzWGJVUTcycTFlUHFWU1JWMUNRVTZmWGdQQUEyYUI1VkxmRjhmYjhJaVlzb2x0aEJDQ0NHRUVFS0lrcEZFRGlHRUtLSGgvYnNRRjUvRXhJOCs0YnN2UDVOa0RpSEVJeUU1T1lXSkgzMUNVTE1BaHZkL2RQcmRDeUdFRUkrQ1ZMMUJuaGRVc0lUWWFPWjk5ekVSdDYvajZPekd5KzkvbGFPRmlzN09nWmNtVFdmMnY5N2h5dm5UelBseUlzKy85UmxPcnU2NVloM2UvU2NyNXMvRXhjMkRGOS85RW1zYkxVWmpKbXExeG5KTWRFUm9nVzFwOHR2WHVHVUhSazJZVXV6clMwOHpjT2JvUHRRYUt4bzBMM24xbElJNDJOdVRtbW9vbDloQ0NDR0VFRUlJSVVwR0VqbUVFS0lVWGg3Vm41OS9XOC80aWUvei9iVFBwYzJLRU9LaEZoMFR5enNmVGlXb1dRQXZqWHF5c3BjamhCQkNGSW5KWkNJakk1TU1vNUdNRENPWm1VWXlqVVpNSmpObXM1bXNyQ3pNWmpNbUU1ak5Ka3dtaytWeGx0bUUyUVFtc3htVEtldnVITzRlWThyeDJHUytPOGRreWorZXlZVFpaTTZPWnpibGlwZVlsSXBPbTMrMUIxRzJybDBNWnRIc0wwbEtpTVBaellOWEozK0RpNXRIcnVOY3EzZ3gvcVB2bVB2Vis0VGR1TUtNS2VNWjlzTGJ1ZHJLT0xxNDRlTHV4YmdQdjhIQnlZWGt4SGkrLytoVlduWHFUWjloendPZzFkblJ0RTJuWE9jNGRXZ1BCbjBLUVYzNzVibFduK3IrSmJyR0V3ZDNrcG1SVHBOV0hiSFI2a29Vb3pBNnJSYTlJYjFjWWdzaGhCQkNDQ0dFS0JsSjVCQkNpRkpRS2hTOE1yby96czY3R1BmMmUwei85R1A4YTlXczdHVUpJVVF1SVZldk1mblRmekcwWHdlRzllOWMyY3NSUWdqeENER1pUT2dONmRrZmFXbGtwR2VTbVpsRlJtWW1HWm1aWkdZYXljZzAzdjJjU2NaOTI1a1pEMnpuY1V4MmpDd3lNakxKTkJxelAyZG0zVTNjeU1Sa01sWDJsNkRJRkFyUWxkT2I3ZVVoUGlheXdPb1NEeXRUVmhZN2hjU0FDUUFBSUFCSlJFRlUxaTlsMitxRm1Fd21mS3JYNW9XSi84TEJ5UVdBekl4MGRxejdIWUR1QTU1QnJiSEN6Y09iQ1ovK3dLOHpQdUhXMVVzc21Qa3BqVnQxb045VEwrSmF4UXVBdW8xYjh0Ym4vMEZybTExVlpkMlN1U1FueHVQa1dzVnlianRISjRZOC8yYXVOVjI1Y0JxRFBpWFBmZmNrSjhZejU4dUpPY1lTWXFQNGV0SllBRlJLRmU5KzlYT08vZnUzcmdFZ0l6Mk52WnRYMGJIMzRHSjlyWXBDcTlPU25LcW55K0Q4MXk2RUVFSUlJWVFRb21KSklvY1FRcFNCNGYyNzRPbnV3c1RKSC9QOHlHY1o5R1RlZDJFSklVUmxXTFZ1SXdzV0xlSHRWNGJSTWFoSlpTOUhDQ0ZFT1RPYnphUm5aR0s0bTN4aFNFdERyMDlIbjVaT3FqNE52U0VOUTFyNjNmMXBkNU0wc3NmMWFlbm85ZWtZREFaTDhrWjZSbVpsWDVJb0oxYldOcm1xVWhUSCtaT0hTRFBvTGR1bXJDelMwOHV2UllkV1o4ZnQ2NWRaTVg4bVlUZXVBTkNpWFRlR2puMExqWlcxNWJpTTlEUzJyMTBDUUtlK1ExRnJyQUN3ZDNSaC9NZmZzMzd4WEE1c1g4ZVpJL3M0ZCtJdldyVHJUcWUrUS9Id3JtcEo0Z2crdHArVEIzZFN2MW1iUEt0c3JQLzkvM0pzcHlZbjVqbHU1K0JFbDM3RGdleXZUM1JFYUk3OVdWbEd5NWhTcWN5eDc4S3B3MFNHM2NUTjA0Y0xwNDhRRlJHS1g0MEFOcTlZd0ppM1ByV3N0U3dvRkdhYU5DaFoxWkRpT25VMnBFTE9JNFFRUWdnaGhCQ1BNa25rRUVLSU10SXhxQW0xcXZ2dzJYY0xPSGJ5TkcrLzlncHVydEpxUlFoUmVXSmlZNWt4ZXk1MzdvVHhuNi9leHNkVGZpY0pJY1Nqd21ReWtaeHFJREVwaGFRa1BZbkpLU1FtWjM5T1Nrd2xLU1dGNUpRMDlBYURKZm5pWGpLR0lTM2prYXBpVVJpRlFvR1ZSbzFHbzhaS283RThWaXFWS0pRS2xBb0ZTcVVTcFZLQlFxRkFxYno3b2JpN243djc3bzdkMjY5UUtGQXBWU2lVV0dJb0ZIbkZVMlovS01pT2NXOGZDbFQzclVHaFVMSjgvUzcwQmowTzl2WWx1dGJwRThma09aNFFHd1hBakkvSG8xQW84enpHa0pwY1lJeDN2dndKYTV2c3RpK21yQ3dBSEp4ZGVXYmNCeVZhSzhCZk96ZVFtcHhrMmI1NDVoanp2NTlTNG5pRkdUcjJMVmIrK2dObXN4bHJHeTBEbmh0SHEwNjlpeFZEcmRZd2FQVHIxRy9laGhYemZ5QStKcElqZXpZVDBMQTVIdDVWQVVpTWkySDV2SmtBakhqNTNSenpGUW9GQUhzMnJjZ3ovb1BqN2w2K2xrUU9SeGMzdmwyNDFiTHYzWkU5Y2EzaXplVHZGdVFaYTl1YVJVQjJWWkdsYy84TlFQanRhMXk5ZUlZVjgyY3k4bzJQaTNQcCtUTG9EZGpwYkpueCtldGxFcTh3Ly90ak13disrTE5DemlXRUVFSUlJWVFRanlwSjVCQkNpRExrNCtYRzdPbHZzV1RWZHA0Zk40SG5uaHJHc0VIOWM5MVpKWVFRNWNsa01yRjg5VG9XL2JHY1FYM2FNK1hOWVdnMDhtZWZFRUk4RElMUFh5VXhPVFg3SXltVnBIdWZVMUpKU0VvbCtlNTJjcW9lczlsYzJjc0ZzcXNFNkxUVzJSODJObGpiYU5CbzFHalU5eElyTkdnMHFydWYxVmhacWJGU1p5ZGJhS3p1Smw2b3M4YzFtdXg5VmxiWmN4NU16dENvMVdpczFGaHJOR2pVMmZGVUtvWGx6Zk9IM2RZOVI5QWJEQ1ZPNUlpTkNpOXdmMXowblJMSE1KbXlMSSt6c293QXFGV2wrL3NncU9zVHBacGZYUFdidFdIRDBwL3hxMUdIb1dQZnRMUkVLWWs2alFLWjlQVXY3TnF3ak52WEx0RzBUV2NndXkzTC9CbFQwYWRrSjZqbzdCeUF2NU5mbEVxVkpZYTdseS92ZnpNLzMzT1VwbTNOMldNSHVIWDFFbTRlM2pSdjI4MlN5TkcyMjVPY09iS1AwMGYyVW0vZk5nSTc5Q2p4T2U3Ukd3em90TmFGSHlpRUVFSUlJWVFRb3NMSUsvcENDRkhHTkJvMW81L3FUZmVPZ2Z3NGJ5VnJOMjNtMmVGRDZOVzlLMnFWcXZBQVFnaFJRc2FzTExaczM4bmlaU3Z4OFhCaXRsVGhFRUtJaDg2RWoyZFZ5SG1zclRTVzVBdXRWb3RXYTQydDFocWQxdWJ1Ui9aanJkWWFyWTAxdHJxNzR6Ylc2SFRXYUcxczdzNjF4dHBLODhna1VsUTJXNTJXNU9RVVBLdFVLZEg4KzZzMTNPK0xDYytRR0IvRFY3OXVSSzNXNUhuTTFIRkQwYWNrNVJ2amZ1bHAyZTFQckxXNkVxMHpQL1didFM3UytVdmpyYzluNCtiaFhTYXhORmJXOUJ3ODBySnR5c3BpMGV6cGxyWXQ5N3VYL0tJcVpmSkxVV1Faald6NDR4Y0ErbzE0TWNlTkFRcUZncWRlbXNpM2sxOW16Y0xaMUtyWEdHYzNqMUtkTHlrNUdWdGJiYWxpQ0NHRUVFSUlJWVFvVzVMSUlZUVE1Y1RIeTQydlBuNkY0QXZYV0xSaUt3c1dMMlhnRTMzcDJhMHo3dEp5UlFoUmhxSmpZOW02WXplcjEyK2tobDhWM2g4L25JYjFhbFQyc29RUVFwU1N2YTBPUjBkYkhPeHNjWFN3eGNIZUZrZDdXeHdkN0hDdzErRmdaNHV0TGpzWlE2ZTFzU1JrYUcyc1VhbWtJbHhsOFBGeUl6UXNIUDlhTmNzMGJwb2hGWlZhblc4U1IzSHBVN0xic09oc3N5dUhmRDFwTE5FUm9TV09WOTdKRy9jcnF5U092S3hkOUJQblRoeWtmclBXUkVlRUVYM243NitKUVo4S2dNMTl5Uy9SRWFHbHFycVJuNTNybHhKekp3ei9CczFvRk5nKzEzNFhkMCtlR1BFU3EvNzNJMHYvNzF0ZW5meE5xWkt0UXNQQzhmRnlLODJTaFJCQ0NDR0VFRUtVTVVua0VFS0ljdGFvWGsyK252SXFsNi9lWnNPMnYzaisxUlg0MTZwTmw0N3RhTjZrTWI0KzVmZENwQkRpbnlzMExKd1RwOCt3YSs4QlFxNWVvVk5RVTc2WU5JYUFXbjZWdlRRaGhCQUZxRituQm83Mk9oenQ3ZjVPem5DNG02QmhiNHVEUTNhaWhyMnRUcEl4SGtGVnZhdHdLelNzVEdPbXB4bElUelBnNkZ4MmI3UW54a2NENE9DY004RzhlZHV1eFlwei91UWgwZ3o2TWx0WFpYUDE4TWJkeTVlblgzMmZXWjlPeUxFdk5Ua1JBSzNkMzIxejdPd2Q2ZnpFOEh6amJmajk1eUtkTnk3NkRwZUNqeE1mRTBtTDl0M1pzZTUzMUdvTkEwZU96M2RPVUxjbk9MWi9HMWN2bk9iZ2p2VzA2OTYvU09mS3k2M1FNS3A2bDZ5S2pCQkNDQ0dFRUVLSThpR0pIRUlJVVVFQ2F2bnhUaTAvWGg4N2lFUEh6M1B3MkRIK3QzZ0pDcVdheGczcVU5WFBsNnErUHZqNmVPTmdiNDlPcTBXcjA2SlJ5NjlxSVI1SG1VWWpCcjBCdmNGQVVuSXlvV0hoM0FvTjQ5YnRVTTZjTzQvWlpLUjU0d0Q2OTJoQm13OUdZbVZWTm5mb0NpR0VLRit6cDc5VjJVc1E1Y2pQMTROaloyNlhhY3lvaU94NExsVTh5eXhtYk5RZEFGeXJlT1VZZjJiY0I4V0s4L1drc2Yrb1JJNW1RVjFvMER3SXJjNHUxNzZFMkNnQW5GemNMV05hTzNzNjl4MldiN3o4RWprTXFTbGN1WEFLZ05pb2NLYTlNd29BM3hyK1hEeHpGS014azM0alhzVERwMXErc1JVS0JVUEdUR0RtMU5mWTlNYzhHalJyZzVOcnlaSXhidDBPSmJDeEpBTUxJWVFRUWdnaHhNTkUzaDBVUW9nS1ptV2xvV05RRXpvR05jRnNOaE1XRWNPNXk5Y0pEWXRpNSs1emhFWEVrSnBxUUc5SVI1OW13R2cwVmZhU2hSQ1ZRSzFXb3JQUm90TmFZMnVyeGNmTGphcmVWUWhzN01mb29SM3g4WElyVlFsdElZUVFRcFM5K2dIVitYVnAyYlladVhyaE5BQysxZjNMTEdiNHJhc0FCU1lLUEk3c0haM3ozUmNWbnAxUTQrcitkMEpOdWtIUDhRTTdpaHovM0ltLzJMWm1FV0Uzcm1BMm13R3djM0NpUVl1Mk5BcHN4OWxqQnppMGF4UFZBeG9VbUNCeWowLzEyZ1IxZllLRE85YXovdmVmR2ZuNlIwVmV5LzNPbkR2UDZLRWRTelJYQ0NHRUVFSUlJVVQ1a0VRT0lZU29SQXFGQWw5dmQzeTkzUXMvV0FnaGhCQkNDUEZROC9WeXgyVE1KQ3c4QWg5dnI4SW5GTUprTW5Ga3oyWUE2alFPTEhXOGUyNWNQZ2VBWDgwNlpSYnpueTcwUmdnQVhsVnJXc2FTRXVMNC9iOWZGemxHU21JOG9kZERjSFIybzFITDlqUnUyWUVhZFJxaVVDZzRmWGdQaDNadHd0N1JtWkd2ZjFUa2hOMCt3NTRuTXV3bXZZZU1MdDRGM1JVYUZvN1paTVRIcSt4YTl3Z2hoQkJDQ0NHRUtEMUo1QkJDQ0NHRUVFSUlJWVFvQXdxRmd1YU5BemgrNmt5WkpISnNYN3VZcVBEYnVGYnhJcUJoaXpKWUlTVEd4UkJ4K3pvZVB0VndjSElwazVqL2RHYXptWkJ6SjFHcVZEbVNYOXc4dkhsdHl2ZjV6dnZzOVJFNXRnTWF0ZUQxcVRPcFZydGVya1NOZWsxYkU5aWhCNjA3OWNIUnVlaEpGVnBiTzhaOTlHMlJqMy9RaWRObmFONDRRQ3E5Q1NHRUVFSUlJY1JEUmhJNWhCQkNDQ0dFRUVMODR5UW54bUh2S0c5U2k0b1hGTmlBRFR2MjA3OXZyMUxGMmI5MURkdFdMd0tnLzdPdm9sUXF5Mko1SE4yM0ZiUFpUTU1XYmNzazN1TWc1TnhKVXBJU3FGR25JZFkyV3N1NFFxa3MxdThaWnpjUG5OMDg4dHhuWlczRGlKZmZLL1ZhaTJ2WDNnUDA3MUUyU1VKQ0NDR0VFRUlJSWNxT0pISUlJWVFRUWdnaEhscFhMNTRoS3Z5V1pUdW82eE9WdUJwUm5zeG1NeXQrL1lGNmpWdFN2MWtibENwVmllSmtacVN6WTkzdjdONjRuQ0ZqMzZSbGg1NWx2RkloQ2hZVTJJRHYvdnNITWJGeHVMa1dQNWtvUGMzQW10OW1jM1RmVmdCNkRSbE5nK1pCWmJLMjlEUUQrN2FzUnFGUTBLcFQ3a1NUZDBmS3Y1ZTg3TjY0RElCbVFWMXlqRWRIaEQ3U1g3UG8yRmhDcmw0aGFQS295bDZLRUVJSUlZUVFRb2dIU0NLSEVFSUlJWVFRNHFGMWZQOTJqdXpaYk5tV1JJNUhRMWFXRVpXcWVFODNRODZkNVBDdVRSemV0UWw3UnhlR2pIbURob0h0aWhYRG1KbkI5eCtOSS9wT0tBQXJmNTJGbDI4TmZHdjRGeXVPRUtWaFphV2hjOXVtYk4yNW0yZUdEUzdXM09CaisxbnoyeHdTNDJOUXFsUThPZUlsT3ZRdVhveUNiRnU5aU5Ua1JGcTA2NFpyRmU5Yyt3TTc5Q2hXdkxQSERwQm0wSmZWOGg1S042K2M1L0xaRTJoMWRyUm8xejNIUHAyZFBTMDc1bDk1WmMrbUZlVzl2RkxadW1NM25ZS2FvdEhJeTROQ0NDR0VFRUlJOGJDUloycENDQ0dFRUVJSUlRcGtNcG5RcHlhVG1weUlQaVdKMUtSRWtwTVNTRTFPSkNVcGdaU2tlSklUNGtsS2lDTTVNUTQ3UjJjKytQZXZ4VHJIZ1cxckxZOVRreFB3OUsxZTdIV3FOVmEwNnRTTGpYL01BN0lUTzM3NzhRdmUvdGNjdERxN1lzY1RvcVNlNk5HV3FmLytIMDhOSG9DcUdOVmxiTFE2a2hKaWNhM2l6ZE92dkVmMWdBWmx1cTUyUGZvVGN1NGsvWjU2TWMvOXhXM3Q4ZldWQy8vWVJBNmRyVDA2T3dlcTFhN1BxQWxUU0VsTXlORld4YnRxVFZ6Y1BYbnk2WmZ6alJGeTlnUXU3cDRWc2R4aU0yWmxzWHI5UnI2WU5LYXlseUtFRUVJSUlZUVFJZytTeUNHRUVFSUlJWVFRZDRXY084SGNyejRvMGR4dkYyNjFQSjcxNlFSdVhiMVlWc3NDNE5YSjMxQzdmdE1TemMzTVNDYzl6VUI2bXA0MFEvWkgrdDBQZ3o2Vk5FTXFodFFVRFBvVURQcFVES25KNkZPVE1hU21vRTlKSnMyUWl0bHNMdkw1MGd4NjlDbEo2T3djaW5SOGJGUTQ1MDhlc213M0MrcUttNmRQc2E4VG9ITy80WVNjUDhYbDRPTUF4RVhmWWRuUDN6UDZ6YWtsaWlkRVNRVFU4cU9xdHh1YnQrK2lYNi91aFUrNHk3OUJjMTU4NzB0cTFtbUV4c3E2V09kOGVkSjBzcktNQlI3ajdPYkJtNS8vQjZWU21XUDgvVy9tRit0Y3BaMVgzbXp0SFhQOFRpNkpOejc1d2ZLNGNjc091ZmEvOCtWL0M0MVJsR09LcXJUWDg2QXQyM2RTM2RlZGdGcCtaUnBYQ0NHRUVFSUlJVVRaa0VRT0lZUVFRZ2doUkxuS3lqS3lidkZjMUJwTmdYY3VsNWZGYzZaVHhic3EzZm8vbmV2TnkwZUpsYlUyei9FcjUwK3hiOHRxTXRMVHlFaFBKek1qall5TWRETFNES1NuR2NoSVR5dFdFa1padVhubEF2V2F0aTdTc1hzM3I3YXNVYWxVMG1QZ3N5VStyMEtoNEttWEp2THRCeTlqMEtjQTJlMHFMZ1VmbzA2andCTEhGYUs0Umc3cnlUZHpsdE9uUjlkaS9lNHA2YzlwVVZzSVBjcS9CMFhaTUpsTUxGNjJrdmZIRDYvc3BRZ2hoQkJDQ0NHRXlJY2tjZ2doaEJCQ0NDSEtUVko4TEwvOStBVTNRczRENE9Uc1JvZmVneXZzL0hzMnJlRGtYN3NBdUJ4OG5HZkhmNENUYTVWeVA2K3RuUVAyanM0NXhwSVQ0eTJQZFhiMnFGUUZQeDB6bVV5a0ppZGF0cTFzYlBJOHpzbkZuWE1uL2lyRmFndW5VcW5SMnRxaHM3TzN0QnV3dFhQQTF0NFJuWjA5dHZhT3ViYUxXbzFEbjVMTTBiMWJMTnZOMjNZcmNUV09leHlkM1JnMCtuV1cvUFFWRHM2dURCbjloaVJ4aUFyWHFGNU5mRHljV0w1bUhVOE5IbGpaeXhIQ1l2bnFkZmg0T05Hd1hvM0tYb29RUWdnaGhCQkNpSHhJSW9jUVFnZ2hoQkNpM053SnU1bWp4Y2k2SlhPeGQzS2xhWnRPNVg3dXF4ZE9zM0haUE12MjljdG5XZi83ejR4OC9hTWl4eWlvbFAzVkM2ZjVhZHA3ZWU1NzRkMS81ZGhPVHpQdzBVc0RMTnZqUHZ3V0w3K0MzMENMamdqbDYwbGpMZHMyTm5sWDVIRHo5TUhSMlkzRStKaDhZMm1zck5IcWJMSFIyV0tqdGNWR3E3TTh2aFI4ak1TNDdMbk4ybmFsY2N2MmFIWDJkNU0yN05EYTJtT2R6N25Md3Y1dGE4aElUd095RTBaNkRIb3Uxekh2anV4WjR2aEo4Ykg4T3ZQVFlzM3g5S25HdTEvOVhPSnpDbkhQR3k4TTRiWEpNK25XcVNOdXJpNlZ2UndoaUltTlpkRWZ5NW45MWR1VnZSUWhoQkJDQ0NHRUVBV1FSQTRoaEJCQ0NDRkV1UWxvMkp3bm4zNlp0WXYvQzREWmJPYjN1VjlqNytoRXJYcE55dTI4MFhkQytkK3N6ekZsWlZuR2ZLclhadmlMNzVUYk9RdVNtcEtVWTF0bloxL29uSXlNdEJ6YjFscGR2c2MrTSs1OTB0TU1XRmxyc2RacXNiN3ZzNVdOTnM5V0NnWjlDc3ZuemJBa2NRQ2MrbXNYTlFJYTBDaXdmYUhyS3d2cGFRYjJiMTFyMlc3VnFUZXVWYndxNU54Q1ZBUWZMemNHOW03SGpObi81Y3VwSDFiMmNvUmd4dXk1RE9yVEhoOVAxOHBlaWhCQ0NDR0VFRUtJQWtoalZDR0VFRUlJSVVTNTZ0QjdNSzA2OWJac1p4bU4vRHJ6VXlKdVh5K1g4K2xUa3BqMzdjZm9VNUl0WXk3dW5yejQ3cGZsV2xtaUlCRzNybGtlYTZ5c2NYQXEvQTAwUTJxSzViRkNvY0JHYTV2dnNiWHFOYUYrc3piVXJ0OEV2eG9CVlBIMnc5SFpEUnVkYlo1SkhOY3ZuK1g3ajhaeDVzZyt5NWhTcGFMTEUwL2wrRjRWUlVKc2RMR092OStCYld2UjMwMXlVV3VzNkQ3d21STEhFdUpoOWV5UUh0eTVFOGJxRFpzcWV5bmlNYmQ2L1VidTNBbmptY0hkSzNzcFFnZ2hoQkJDQ0NFS0lSVTVoQkJDQ0NHRUVPVnV5SmdKUk44SjVmcWxzd0NrNlZPWjk5M0hUUGowUnh5Y3lxN2RRRVo2R3ZPK20wcE1aTGhsVEdmbndFdVRwbUh2NkZ4bTV5bXVrSE1uTFkrOXE5WkNvVkFVT3VmK0toNDJXdHNpelNtTU1UT0R6U3YreDU0L1YyQTJteTNqUHRWcU0veWxkL0NwVnJ2b3NZeVpiRno2Qy91M3JxSG5vSkYwSC9oc3NkYVlubVpnejU4ckxkdnRld3pBMGRrdHoyTS9uTEd3NEdCbU03L08rSlNJMjllbzB5aVF6djJHNHVyaFUrUzFQRWl0a3FmS291eG9OR28rZWZkNTN2aGdCZzNyMWNXL1ZzM0tYcEo0RElWY3ZjYUNoVXY0OGF1MzBXamtkNXdRUWdnaGhCQkNQT3prbVpzUVFnZ2hoQkNpM0tuVWFrYS8rUW16cHI1T1hFd2trRjNKWWQ1M0gvUGF4OTlqWlcxVDZuTmtHWTBzbVBrcE42K2N0NHhwckt4NVllSVh1SHY2bGpwK1NSa3pNemgxYUxkbHUyN2p3Q0xOUzdxdjVZbk96cUhVNjdoNTVUekxmdjZleVBCYmxqRnJHeTA5QjQraVE2OUJlVmJ1eUU5aytDMFd6NTVHK04xS0kxdFcvVWI0cldzOC9lcWtJbjh2OTJ4YVFXcHlJZ0JhV3p1NjlYODZ4LzViVnkrUm1wSkl2U2F0Y0hIektERFd3UjNyaWJpZHZaWkx3Y2U0ZGltWTk3K1pqNU9yZTVHdlNZank1T1BweWx1dkRPUER6NzVrenZmZjRPNG1iUzFFeFltT2lXWHlwLy9pclZlR1NVdVZ1N0tNUnJLeXNyQ3l0aTZ6bUlueDhTVEd4MU8xWnNVa2E2MWF2Qmg3QndkNlBQbGtoWnl2TURHUmtUaTd1cUpTNS8xeTgvNGRPL0QyODZObVFFQ3B6cE1RSDA5V1ppYXVWYXJrR0krTmlzTGF4Z1k3aDhML1pnbytjWUpHelp1WGFoM0ZFUkVhU21aR0JuNDFhaFE1NlRVeUlnSzFXbzJyKzk5L3k4UkdSUkVlR2twTmYzOXM3UXR2MHllRUVFSUlJUjV0a3NnaGhCQkNDQ0dFcUJCMjlvNk1takNWLzN6K0ZrWmpKZ0JoTjY2d2VNNVhqSG5yazFKVm5EQmxaYkY0em5RdW56MWhHVk9wMUl4OC9XT3ExYTVYNnJXWHh2NnRhMGxKU3JCc04yM1R1VWp6THA0NVpubnM0dTVaNHZPbjZWUFp0R3crZiszY2tLTUtSOFBBZGd3YStScU9MbmxYd2NpTDJXem0wSzZOckZzOGw4eU05Qno3N0J3Y2M4UXZTSEppUEh2K1hHSFo3dDcvR2JTMmRqbU8yYkQwLzdoMk1SanZhclhvOXVRSUdyZnFtT2ZQU0VKc05CdVgvcEpqN0ltblg1SWtEdkhRNlJqVWhEdlJjVXo4Y0NxenYvc2FlM3U3d2ljSlVVckp5U204OCtGVWh2UnJUOGVnSnBXOW5JZkd6ai8vWlB1R0RYdzlkMjZPOFlPN2RoVnBmcE9XTGJHMXkvbHYrTkRldmV6Y3RNa1NNelVsaGVnN2Q0cThKaWRYVjV5Y2kxNDk3UERldmJoN2VCUTVrU00xT1JsOWFtcWUrOXc5UFVsTlNTRXlQRHpQL2ZkemNIVEV6U04zZ3VXQzJiT3BYcnMyUTBlTnluUGUrbVhMYU4rdFc2R0pIREdSa2F4YnRvd2VUejZKWC9YcXVmYlBueldMeVBEd1hOKzdiNlpNb1ZucjFvd1lPN2JBK0lmMzdXUFZva1dNSGorZStrMHE1dC9FNzcvOFFtUkVCTk5tejg0MzBlVkJmNjVheFlVelovaGcyalNjWGJNVHNQN2FzNGQ5MjdjemJ0SWtTZVFRUWdnaGhIZ01TQ0tIRUVJSUlZUVFvc0w0MXZCbndNaHhyUHgxbG1YczNJbURyRjh5bC83UHZscWltS2FzTEJiTm1jYVpvL3NzWTBxVml1ZGUvNUQ2elZxWGVzMmxFUmwya3kycmZyTnNOMmplRm5jdlgwd21FMGYyYk1iUnhRMEhKeGRzN1J5eDBXVzNUNG1QamVMQTFyVmNDdjQ3a2FOR1FJTmluOXRzTm5OOC8zWTIvakdQNU1RNHk3aTdweThEUm82amJ1T1d4WW9YR3hYQjhubmZjK1g4NlJ6alRxNVZlT3FsZC9CdlVQUTdXLzljUHAvME5BTUFMbTRldE9zNUlNZitheGVEdVhZeEdJRHdtMWM1dUdNRFRWcDN5alBXeWw5L3NNUUNhTks2RSsyNjl5L3cvTWNQN01ET3daRTZqWXBXSFVXSXNqSzhmeGZpNHBPWStORW5mUGZsWjVMTUljcFZjbklLRXovNmhLQm1BUXp2MzZXeWwvTklXTHQwYVpHT3ExNjdkcTVFamdkZHVYQ0JKYi84VXVBeDkrczVZQURkK3ZhMWJDZkV4N04wM2p4NkRSaEFEWC8vSXNjQjJMdDFLMkczYnpQdzZhZlI2blRaWTl1MnNYdkxsanlQLzNydVhHNWN1Y0p2UC8xVWFPeTJYYm93WU1TSUhHTXhVVkZFUjBiUy9Za251QjRTa205aVoySjhQTmN1WDg1ejM3MEVEeXRyYThKdTN1VFgvL3lIOFpNbTRmWkE1WTNTaUl5SVlPT0tGZFFNQ0tCZTQ4WUFMSjAvbjVPSER4ZHAvcjNra1N5amtlMGJOeFo0Yk5zdVhiQy9XeDNFOHRVb1l0SnllbG9hSWVmUDQxZTl1aVdKdzJ3MkUzemlCRTdPemxTcm9Lb3ZRZ2doaEJDaWNra2loeEJDQ0NHRUVLSkNCWFY5Z211WHpuTHk0RTdMMk43TnEvQ3JFVUN6dGwyTEZTc3J5OGlpLzB3aitOaCt5NWhTcWVTWlY5K25VV0Q3TWx0elNTVEZ4L0xyakU4c2xTdFVhalc5aDQ0R3N0ZTRZOTN2eE45dE0xTVF0VnBEeTQ0OWkzWHVHNWZQc1c3SmY3bDE5WkpsekVhcm85dUFaK2pZYTNDUjd3YUY3RGNPRG14Ynk2Wmw4OGxJVDh1eHIzV1h2dlIvNWhXc2JiUkZqbmY3MmlXTzd0MXEyZTczOUV1bzFab2N4MnhiczhqeVdLbFVNbkRrdUR4akhUK3duUXVuajFpMjNUMTlHZjdpTy9tZU95VXBnUlh6WjNMMitFSHNISnlZT0cwdTlvNUZ2L3RaaUxMdzhxaisvUHpiZXNaUGZKL3ZwMzB1YlZaRXVZaU9pZVdkRDZjUzFDeUFsMFk5SEswM0hoVmQrL2FsMTRBQmVlNjdjT1lNQzJiUExsYThWeVpPdEx3Wm41K3ZQdnd3MTFpVzBVaGtlRGovbXpPSFY5OTdEMDl2N3lLZDcvenAwL3k1ZWpVMldpMUppWW1XUkk1N1BwZzJ6Zko0NzdadGxpb2tEWm8yNWV1NWM4bElUMmZLaEFuMEhUeVlUcjE2NVp6NzZxdDV0cU01ZCtvVVNxV1NnQVlObUQ1NU1obnA2Ym1PZ2V5V0pzRW5UdVM1NzE2U2hJT1RFMCsvK0NLL3pKekpndi84aDljKytDRFhOWlNFUGpXVjMrYk1RYVZTTVh6TUdFdVZyN3FOR2xrU0xvb3FLeXVMblpzMkZYaE1vK2JOLzA3a01Ka0FpdHpHN3Z6cDB4aU5ScHExL2pzaCtkSzVjeVRFeGRHMlN4ZFNrcE1MaldGdGJWMm1yWU9FRUVJSUlVVEZrMFFPSVlRUVFnZ2hSSVViTnZZdHdtOWNJVEw4RmdETjJuYWxRWXUyeFk1ak5wdHp2Q2l1VUNnWS90TEVJcmN2S1M5UjRiZVpQMk1xTVpGL2x5anZOWGdVWG40MUxOdCtOUUlLVGVSUUtCUU1IUFVhem02NVM1Zy9LQ005alF1bmo3Qi95eHF1WHo1ckdWZXFWTFRwM0plZVEwWmhaKzlvR1RlWlRLVHBVekhvVXpDa3BtRFFKNk5QVFVHZmtvd2hOWm5VbENUMHlVbUUzNzVHMkkwck9jN2w1T3JPOEJmZUlhQlJpMExYZFQ5VFZoYkw1ODJ3M0tsYnEyNWptclRxbU9PWXF4ZlBFSEx1cEdXN2RlZStlUG5sdnZNMCtrNG9xeGI4YU5uV1dGa3phc0xIQlNhVkhEK3dnN1BIRHdMWlNSMUw1LzZiRjkvN3NsUnRmWVFvTHFWQ3dTdWorK1Bzdkl0eGI3L0g5RTgveHIrVzNGMHR5azdJMVd0TS92UmZETzNYZ1dIOU8xZjJjaDRhYVdscEpNUmxWNmk2OTBiNG5mdGFpUlExVWVKK3NkSFJYRHFiL1g5dTZNMmJ3Ti90V2U1VjdIQjBjaW8wa1NNdnJ1N3VQUGZLSy93eWN5YnpaODNpdFE4KzRQL1p1Ky93cUtxdERlRHZKSk0yNmIwbnBBR0JoTkJiNkwxTHFQb0pDSmFMQ25ZRjlTcUtCVVhFZ29vWEVRRUZSSkRlZTJncDlCQjZJQVRTZXk5VHovZEg0SkRKektRUmpNRDdlNTQ4ZC9ZKysreXpacHhMQnM2YXRXenQ3R284NTJaQ0F0WXNYUXFwaVFtbXpad0pWM2QzblRWVll6RzMwUDJkbVpHYUNnQndjTlp1VWFhUXl5RUlBc3pOelhYT09SVVZCYitnSU1nc0xmSEduRGxpNGtKVlgzMzRJVHAyNzQ1K1E0ZlcrQndBSUxCbFM0VDM2NGRqQnc3ZzVMRmo2RFZvRUdaUG42NjFwdm9ZQU03R3hvclZOVXpOelBEcG9zb0tjQlhsNWZqMSsrK1JtNTJOYWErOG92VWF0TzNVQ1cwNzFhOUttYW1abVU1cmw1cG9CQUVTaWFUT256ZGlqeDZGVkNyVlN1UTRmckF5QVRycTBLRTZ0UUFhR2hHQlBrT0cxRGxHSWlJaUl2cjNZU0lIRVJFUkVSSDk0MHpOekRIbDFRL3g0NmR2WU9pNGFlZytvR0hmRnBaS1RUQnA1bjloLzVjckR1LzhHK09mZXdNZGV3eHN0RGpmbmx5L1NoZ0FjUExJSG16K1k3Rld1NDhPNFFQUWQ4UkVyWFVldmdGYTdXQ3Fra3BONE5jaUZQMUhQWVhBVnJYM2IwKzZkaEgvKzNJMlZFcUZ6akYzYnovazUyWmh4WGNmbzZLc0ZCWGxwU2d2TFlGQ1htR3c5TGtoeHNaUzlCb3lCZ01qSnNIVVRQZEdUbTMyYjFtRHROdUpBTzVVMnBqeXNuaE1yVkpCcVpCano0YVY0cHlGcFpWWXhhUXFwVUtPM3hkOXB2VWFqM3YyZGIwSkgxWDFHaklHOFNlUElpbmhFZ0RnYXZ3cFJPM2ZpdkNCK3I5NVRmUWdUUmpWRjI3T0RuanJ2UTh3YmZMVGlCZzV2S2xEb2tmQXhxMDdzR0xWR3J3eGZUeDZkYXY5OThmakpPSFNKYXlxZHZQOTI3bHp4Y2QzYjh3WDVPVWg2YnAyQXVOZFdlbnBXdU8wNUdTZGRpeDN4Ly8zL1BNQWdKdlhyeU1uTzd0Qk1RZTBhSUdSRXlaZ3k5cTFXUEhqajNqcG5YY01WbG00bFppSTVULytDQUhBbEJkZmhFOEQyMitjT0hZTXhsSXBBbHUyMUpyUHY1TUVZMmx0clhQZHJQUjBoUGVycktybTRPUmtjRzl6Q3dzNDFyRlZ5cENJQ0FTMWFvV1dJU0VBS2hNVEFPRG9nUU1vS1NvU3gzZnQyclFKSHQ3ZUNPdFkyVFpUbGY0aEFBQWdBRWxFUVZUdGJ2V3hvb0lDTFAveFI2VGRhVFhUb25WcjVHUm13c0hadWM0Vk1ocmliR3dzMXY3Mm05YWN2dVFUQVBqc3h4OWhZbEpablN3clBSMDNFeElRMnI0OVpKYVdBSURiaVltNGR2RWlXb1NFb0VQWHJqaDUvRGdTTGw4VzMyUDZ1SHQ1TmRJeklTSWlJcUttd2tRT0lpSWlJaUpxRXE2ZXZ2anZ0NnRnYm5GLzViSWxFZ2xHUFBrQ092WVlDRGV2Wm8wVFhBT2RQcjRmZnkxZHFEWFhzY2RBVEhqK1RaMXZZUTU0NHYvUWUraFlxSlJLS0pVS3FGVkthRFJxU0UxTVlXVmpCMlBqdXY5MXpjdS9PVXpOelBRbWNxUW1YVWNxOU4rUXFvK2cxdTBRTVdVbVhEeThHM1MrSUFpSTNMbGVhL3pqSjI5QXJWSkJyVmJwVFNvWk1tNHFMS3RVRWJscjArOC9JajA1VVJ6M0hqWU9IY0w3MXhxRFJDTEJVeS9Pd3RmdlRSZGIzbXhmK3l1YWgzYUFzeHR2ZU5BL3IxZTNNQVEwODhUY2hTdHc2bXdjM3BneEhVNE4rT1krVVU1dUxyNzlhUWt5TWxMeDQ1ZHZ3Tk9ONzZQcUFsdTJ4Q3QzV3Boc1dyMGFLYmR1aWVPcXpzVEU0RXhNVEozMmJOMjJyVmoxWWYrT0hUaThaNDg0dm56K1BBQmcvY3FWQnMrdmkrNTkreUxwK25YRW5UcUZ3M3YzWXVCSTNlVFhuS3dzL1ByZGQ5Qm9OSGptNVpmUnZGV3JCbDNyd3Rtek9CVVZKU1psYkZtN0Z0YTJ0akEyTmtiY3laT1FTQ1R3RFFqUU91Zm92bjBBQUk4cWlRTjd0bXpSMjNyazJJRURPSGJnZ05hY29WWTJKaVltWWhJSEFMRzZ4Sm1ZR0pRVUZlbFVtOWkxYVJOY1BUeDA1cGN0V29TTTFGUU1IRGtTM2ZyMGdVcWx3bTgvL2dqL29DQ01tektsMXRla29WemMzTkNqZitWbms1UEhqME9sVktKYm56NWFhODZkT0lHUzRtSVlHeHVMYzBmMzd3Y0F5TzVVZEFHQW5SczN3c2pJQ0tNbVRvU1Rpd3R1WExzR1hMNk1zSHBXRWlFaUlpS2lod3NUT1lpSWlJaUlxTW5jYnhKSFZROGlpYU9tYjJvS2dxQ1RmTkFoZkFBS2NyT3hhLzF5R0V1bEdEcHVHdm9NSDI5d0R4TlRNNWlZbXNGd001QzZrVXBOMEw1N2Z4emJ1N25XdFNhbVpyQzB0b1dsdFEyc3JPMGdzN2FCbGJVdFNvb0xFUmQ3R0JxMVdtdTlyYjBUUnY3ZmRMVHQydnUrWXBSSUpQQU5EQmJicGdpQ29GVlJvem92dnlCMDc2OTdzK3JrMGIwNGNYaVBPRzRlMmdIREp4citSbXAxamk0ZUdEN3hPV3orWXpHQXl1b2VmLzd2Szh5Yzg5MEQvV1l1a1NHZTdrNzQ2WXZYc1diamZreDc2VlZNbWpnZTR5Tkc4ZjFJZGFMUmFMQiswMWFzK21zOUlvYjJ3SWV2alllSkNmKzVUeDhMbVF4ZXZyNVFLWlhJdk5OU3hjdlhWMmRkdHo1OTBMTy8vdVRBRzFldllzT3FWZUxZeU1oSXJKQng5Mlo4OVlvWnI3ejNIdXlyVktrb0tTNUdkR1FrMm5icUJHYzNOd0RBMnQ5K2cyTzFWaVpWalpzeUJWN05tb21KQWRVNXViaGc4Qk5Qd05YREEwSEJ3UWIzQWZSWGhkQm9ORGgyNEFCMmI5b0VUeDhmREJrOUdpYW1wb2c3ZFFxbGQ5clF5Q3d0TVhMQ0JLMTJMWm5wNmJodzlxek9mbmZWVkRFQ0FOYjgrbXVOeC9XcFh5MHhJTFI5ZTdUdjBnVzlCdzhHQUJ6Y3VSTzVXVmtZT0dKRXZhOWRINTYrdnZDODgvNktPM1VLeHNiR0dEbGhndGFhNjFldW9MU2tSUHp6UGk4bkI2ZWpvN1hXbklxS3dzMkVCSFR1MlJOT2RheG1Ra1JFUkVTUEJ2N05qb2lJaUlpSXlJQ3ZWdTQyZU96RzVUajhQTzhkbmZuK281NkNoY3dLSnFhbU9MajlMOFFlM3RVb3Nieit5VTh3TXplYzh0RzU5eEJjdTNBYUxoNCtjSEJ5aGEyOUV5eHRiR0ZsYlhmbmYyMWhaV01IRTFQdEcwekZoZm5ZdS9FUHhNVkVRbE9scDcxVWFvSWVnMGRqNE9oSld0Zk5UTHNOR3pzSFdNaXNVRi9OUXp1SWlSeFZyMk5oYVkySzhsS3hTb1pFSXNIWWFhL3BWREU1RzNVUWZ5LzdUaHc3dW5oZzhvei8xdm1HdDBhdGhrSWhSMmluSG9nNXVBTVpxYmNBQUxkdlhNR1JYUnRxVExvaGVwQk1US1I0WnVJUURPalZFVDhzMjRBdE8zZmo2UWxqTVhoQVAwaXJmRk9iNkM2VldvMDkrdzlpOWJvTjhIUzF3MCtzd2xGbkNaY3ZRNmxVQWdDTzdOdUhMajE3d3N6OFhyc3dDNW5NWVB1UHJJeU1lbC9QUWlhRFpaWHFDc1ZGUllpT2pFUlFjRENhM1psLzd0VlhhOXpEMU13TXZRYlczRHJPVUpKSGRXTW5UeFlmWHp4M0RsZmk0NkdReXhGLytqUjhBd0l3L3Bsbm9GQW9vRkFvOE5iSEgwUFFhS0RSYU1SV0pVcUZBaWFtcGdDQXZWdTIxTmltcmJhS0VkVVRPWTRkT0lCdDY5YUo0MjU5K21EMFUwOXByUkVFUWVmelFVMzZEUnNtZms1SVNVckNvVjI3NE9ydWpyQk9uYkJuODJhdHp6NTFNWFRNR0h6Nnpqc29LU3FxZGUzZGRqMUtoUUptZWxyaXFGVXE4WFVGZ1AzYnQwTmRKYUcycExnWTI5ZXZoNldWRllhTUhxMXpmbWxKaWQ3cm1waVlHR3pCUTBSRVJFUVBEeVp5RUJFUkVSRlJvL3B1emd5azNFeDRJSHUvUFhsUW8rNzM5Ujk3RzNXL3U3b1BHSWtibCtPUW5aN1NhSHRxTk9vYWozdjQrR1BXL0dWMTNrK3BrQ055NTkrSTNMRk9xektHUkNKQmgvQUJHREx1R2RnNWF0L0lTcjU1RFV1L2VnK1cxclo0N3EzUDRPVHFVYS9uMEtuWFlIajdOWWZNeWdhV1ZqYXdzTFNDcVprNUNuS3o4TlhzZTkvYTdkWnZCTHo5bW92am9vSTg3UDU3QlU0ZTJhTjF3OGpaM1JNNzF5MkRVcUdBVWlHSFFpR0hVbEVCcFVJQmhienlzVUloaDFJdWgwSlJBYlZLWlRDMlBSdC9SK3NPM2RoaWhacVVwN3NUdnZ4Z091SXZKMkxWMzN1eFl2VmFqQjR4RElQNjk0RXpXNjRRZ096Y1hPdzlFSWxOMjNiQXo5c0ZzMStlZ0pCZ3Y2WU82NkZ5N3NRSlNLVlNxRlFxSE5xMUN4Zk9uTUh6cjc5Kzc4YTNJQmk4dVY5VDBrTFZOZWtwOTM3L1h6aDdGcGJXMXVLNHFLQUFBSERqeWhXVWw1VnBuV3RsYlkyV29hRjZxMmJvazUyWldldGFJeU1qZlBIenorSzRjNDhlNHVQODNGeGNpWStIdVlVRlhuejdiYncvWXdibS8vZS9OZTUzdHhYSzFRc1hjT0hzV2ZqNisrTldZcUxldFhWOUhuZDUrL21oMzdCaEFLQzNOUXNBQ0JwTnZSSTU3aVp4bEplVllmWFNwZEJvTkJnMmRpeU1qSXdRdVdkUGd4STV3dnYyaGJ5aUFnQ1FtSkNBMjRtSjZCUWVycFd3SThZckNKQlhWTURhVnJkVm5GcXRob21KQ1FBZzZjWU5uSW1KUWF1d01GeUtpd01BV0ZwWm9VTzNidkR5OWRXNzl5ZHZ2YVUzeG5aZHV1REpaNSt0MS9NaUlpSWlvbjhmSm5JUUVSRVJFUkU5UmpRYURVNGQzWWZkRzFhZ0tEOVg2MWpMTnAwdy9Nbm40Tzd0cjNOZWVuSWlsbnd4Q3hYbFpTZ3JLY2FpajEvRk02L05RVURMTm5XK3RwVzFMUUpidGRXWjM3RGlCeWprbFRkRWJPd2NNSFRDTkszalo0NGZ3SW5EdXRWUnJzU2RyUE8xYTZOVXlMRnU2VGQ0K1lPRjlicEJSUFFnaEFiN1kvNkhMK0xhaldSczN4ZU5hUy8ramFDQVFQVHRGWTcyWVczZzVWbS9KQ3A2dUtXa3B1Rk0zSGtjT25JY0NUZXVvM2UzdHZoMDFsUTBEL0J1NnRBZU91VmxaYmdZRjRmQTRHQmNpWS9IdEprejhjczMzMkRGNHNWNGR1Wk1BTURCWGJ0d2NGZjlxbW1wVkNvVUZ4WUNBTDU0OTEwb0ZBcU1tamdSQUxCejQwYTk1eHcvZEVobnpzZlBEeTFEUThWa2h1b2lkKytHbzRzTFF0dTNGK2RpRGg5R1dXbXB3WFBxV3JYcWJtV0luZ01Hb08vUW9YclhWRTBjaUQxNkZDYW1wZ2p2MTg5Z0lzZmJjK2ZXZU0ydlAvcElhK3pyN3c5Zi84clBJRlVUT2ZRbGhPaWJPeHNiaTdPeHNlSzRlZXZXZU83VlY2RldxYkJxeVJMazVlUUFBRnFHaGdLQVZvS0xQck9uVDRlenF5dmUvdVFUcmZtcXIvV2llZlBnNE9TRXNaTW42LzM4VUZwY0RFRVE5Q1ppVkszSXNYWHRXaGhMcFJnNVlZS1l5Q0dSU0hUYXNWUmxLRm5Eb1Vvckh5SWlJaUo2ZURHUmc0aUlpSWlJNkI5UTMrb2ZhYmR1NEpzUFhtcTA2MnMwR3B5TlBvUjltMWNoSnlOVjY1aTNmd3NNbi9nOEFsdUZHVHpmeGNNSElSM0NjZXJZUGdCQVdVa1Jmdm55WFl4NzlqVjA2alc0d1hHZGl6bU15K2Z1M1hRWk8vVlZuYll0blhzUHh1NE5LNkZTS2hwOG5lcU1wVkpZeUt5Z2tGZUlTU1EzcjExQXpLR2Q2Tlp2ZUtOZGgraCtOQS93eHBzQjNwajViQVJpVGw5QzFLbFRXTGw2RFNSR1VyUnAzUW8rM2w3dzhmS0VsNmNIYkt5dEliT3dnSVhNQWlaUy9uUFB3MFNwVXFHOHJCeGw1ZVVvS2k1R1Ntb2FicWVrNG5aeUNzNWZ2QVJCbzBMN05zMHhhbUFIZEgxM01reE5UWm82NUlmV2lhTkhZVzFqQXk5ZlgxeUpqNGVQdno4bVRKMktqYXRYSS9mT1RmNFdJU0ZvRlJhR016RXh5RXhMdzlBeFk4VHpzek15Y0NvcVNreU91SHJoQW80ZlBJakVoQVFvRlpXL294eGRYTkN1U3hkeC9QNzgrYkMyc1JIM3lFeEx3M2VmZm9ySkw3NklWbUg2Zis4T2Z1SUpuVG0xV28yRE8zZkN5OWRYNjNqODZkTW9LeTNWZTA1RG1KaWE2azA2cUs1WlFBQ2MzZHdncTJHdHM1dGJvOFEwTkNJQ1FHWEN6TDV0MjJCbmI0OXVmZnBvcmRtMWFSTTh2TDBSMXJHak9PZmc1QVMxV28wL2x5M0Q5U3RYR2lXV3F0SlRVcEI2NnhhR2p4MExpVVJTV1gxRExvZDVsVlk5dWRuWllpelZxYXBVNUhEMzhrSzdMbDNxbFlUUnJrdVgrM3dHUkVSRVJQUnZ4ci9aRXhFUkVSRlJveG8zN1hYSUs4cHFYMWpGOG04L1FrVjU1VG10MjNkRHJ5RmphbHovODd4M3hNZHRPdlZFK01CUjlRLzBNU0VJQXM3RlJHTHZwajkwV3IxNCtnWml3T2ovUTBpSDhGcXJVQmdiUy9IazlIZGc3K3lLZlp0V0FRRFVhaFgrV3JvUVdXbkpHRGJ4dVhwWHNpZ3V6TU9tMzM4VXgyRmRlcU4xaCs0NjYyUldObWpYclM5T0h0bFRaYzRhNWhhV0tNak5Fc3VpZS9zMWgzL0xVSmpMckdBaHM0UzV6QktacWJkeGFQdGY0bm16NWkrRHZaTUxURXdyUytqSG5UaUNQMzc0VER5Kzg2OWxDT25RRGRhMkR2VjZMa1FQa3FtcENYcDFDME92Ym1FUUJBR3A2VG00ZU8wbVVsS3pjRER5SWxMVGMxQmFXbzZ5Y2puS0tzcWhVdFd2VlFBMUxhblVDREp6Qzhnc3pHQnBhUUZQZHlmNGVMaWdZeHR2UERPdUZ6emRuVmdwcUJFb0ZRb2MzYjhmWFhyMTBwcHYwN0VqL0Z1MGdOV2Q5aWVlUGo3bzJxc1haSmFXV1AzTEwzRDM5SVJ2UUlDNHZsdnYzcmh3N2h6Y1BEMlJscHlNaE11WDRSY1VCSTFHZzVzSkNaaCtwMnJGM1lvU2xsWldXbFV4SkhjZVN5U1NPbGZMQU82MVpLbWFGTklRR1dscDR1UFM0dUlHN3hQY3BnMnNiR3lRY3V1V3dUWFpHUmtOM3IrcVBrT0dBQUJ1SnlaaTM3WnQ4R3ZlWEp5N2E5ZW1UWEQxOE5DYVY2dlZXTGw0TWE1ZXVJRE9QWHNpOGRvMTVHUm1Oa3BNQUJCejVBaE16Y3pRcVVjUHFOVnFmUGZwcC9EMDhkR3FsSEgzOVhIMzlOUTVYeUdYUTJacENRQVk5TVFUc05IVGZvV0lpSWlJSGw5TTVDQWlJaUlpb2tibDVSZFU3M05VS3BYNDJOSEZIUUhCaGl0RFZHZnI0RlN2OVk4TFFSQncvc1FSN04yMENwbXAyamRaZkFKYVlNQVRUNk5WdTY3MTNuZndtQ213czNmQ2hoV0x4QVNLUXp2V0lUc3pGWk5lZmc5U0U5TTY3N1h1MTI5UldseFppbDVtWllPSUtUTU1ydTAzY2lMOFc0YkNxMWtRbkZ3OXhFU01EMThjZy9MU0VnQkFXTmZlNkROc3ZOWjVGMDVIYVkwdHJXM0Vjd0VnckhNdlJMVnNneHRYemdNQTVCVmx1SHIrTkRyMkhGam41MEgwVDVKSUpQRHljSWFYaDNOVGgwTDBVRGw3NGdUS1NrdlJwV2RQeEI0OXFuWHNiaEpIVmEzYnRvV3RuUjBPNzkyTEtTKzlCRUVRRUhQNE1IWnMyQUNOUm9QZzBGQzA2OW9Wblh2MmhLV1ZGZlpzMllLYkNRbmkrZm01dVpCWldxS29vQURKTjIrSzg0WDUrUUNBcE92WG9WSXF4WGtmZjMvWU96b2FqRDh0T1JrQTRPenEyckFYNEk1dmEybDNjbkRuVHEyMkpvYlVwZHBHOWRZcDkrdEtmRHdBd0w5NTh6cXROelkyUmxsSkNYb05ISWhoWThkaVlTUEdVMTVXaGpNeE1lall2VHNzWkRJQWxVbEFjU2RQWXRDb1VXSmxqY1JyMXdBQXZvR0JXdWNMZ2dDVlVnbFRzOHJQSkxaMmRvMFdHeEVSRVJFOUdwaklRVVJFUkVSRVRVcWxVbXExekRDemtEVmhOQSsvd3J3Y25EeTZGeWVQN0VGdVZycldzV2JOVzJQZzZLZlJJclNqZ2JOMUNZSUFwVUlPZVVVWjVCVVZrRmVVd2NYREIxMzdEa2ZVZ1czaXVndW5qbVBKL0hmeDdKdWY2TFJHMGVmWTNzMWFMVlhHVFhzTlZqYUdiMkk0dTNuQjJjMUxaLzV1NlhvQU1ETnYySHZuaWNrdjQ3c1BYNGFYWDNPTWUvWjFlUGo0TjJnZklpTDY5L0p1MWd6dHUzYUZUUjF2bUJzYkc2UFBrQ0hZc25ZdG9pTWpjU1ltQnJkdjNrUlFjREJHUC9VVW5HcEpxTWhNVDRlRHN6T3VYN21DRFgvOG9YUDh5TDU5V3VNbm4zMjJ4a1NPUzNGeEFIUVRBbXBTbUo4UGExdGJyY29mTTJiUEZoK2ZpWTFGM01tVFd1ZDA3ZFVMUGZyMzE3dGZmUk16NWk5WlV1UHgyZE9uMTNrdmhWeU9FOGVPUVdwaWdwQjI3ZXA4M3RRWk0yQjFuMVZNOURsMjRBQlVTaVY2RGJ5WCtObXpmMytjalkxRjVPN2RHRE5wRWhSeU9hNWV2QWdyYTJ2NCtQbHBuYStReXlFSUFreE42NTRBVzUyaDE4L0t4Z1lmTGxqUTRIMkppSWlJNk4rQmlSeEVSRVJFUk5Ta2lndnl0TVkxM2N3bi9aSVNMdUg4aVNPNGNlVTgwbTdkZ0NBSVdzZU5qSXdRMnFrbmZBT0RrWEl6QVRldlhvQkNYZ0dGdktJeVNlUE9ZNFc4QW9xS2NzZ3JLcUNRbDR0ejFmY3o1T2JWQy9qcDB6Znh3cXg1c0xVMzNPUDkxdlZMMkxibUYzSGNJYncvMm5UdXFYZXR2S0ljS3FVQ2x0YTY1Y2JWS3BWV0VwRE1zdllFRW4wOGZQeng0bnNMNE5jaWhPMExpSWdlVWU1ZVhoZzJkbXk5enVuYXV6ZGlqeDdGNWovL2hJdTdPNmJObkltV29hRzFucWRTS3BGMit6YmFkdTRzem4yd1lJSGV0aWo1dWJuNDh2MzNhOXd2UHpjWDUwNmVoS3U3TzF6ZDNlc2MvL0dEQjNIeStIRzgrUGJiR0RoeUpGcUVoTURLeGthc0Z1SGo3NDloWSs2MXM1dXpjQ0ZNVFUxUlZGZ0lSK2Q3Vlg5VUtoVmlEaC9HN004L3IxZHJsOFpxclFJQTI5ZXZSM0ZSRWNMNzlSUGJrZFRGZzBqaVNMMTlHNGYzN2tXSGJ0M0U1SnVLaWdxWW1wdkR3Y2tKcDJOaU1IajBhSncvZFFwS2hRS2R3M1ZiMkNua2NnQ0FtWm1aenY1MU5YTENCTDN6OTVNY1FrUkVSRVQvSGt6a0lDSWlJaUtpSnBXWHJmMlAvRFoyRGswVXljTXJQZmttanV6ZWFQQzRScU5CWE94aHhNVWVmdUN4WktRazRZZTVyK0dGZCtiQjFkTlg1M2hCYmhaV0x2b1VhblZsT3gwN1IyZU1mUHBGWkdla0lEczlGZGtaS2NqSlNCSEhoZms1R1BQTUsrZytZS1RPWG1XbFJWcGpTK3VHSndINXQ2ejl4aHdSRVQzYzZwTUFBQUJscGFVWVAyVUsvdmYxMXpBek0wT3pvTHExajB1NGZCbEtwUkxOQWdQRk5tUU5wVklxc1hiWk1xaVVTdlFmUHJ4ZTU1YVhsYUdzdEJSU3FSUlNFeFBzMmJ3WkJmbjVlSGZlUEVna0VxeFp1aFE1MmRsNDViMzNJSkZJWUdsbGhTMXIxeUxtOEdHODlzRUhjUFAwQkFBa1hyMktiZXZXSVMwNUdST21UcTN6OVJ2YVd1VjJZaUlBaUsxbmp1emRpOWlqUitIbzdJeEJvMFkxYU0vR3RIN2xTaWdWQ3R5NGVoVmZ2UGNlU291TG9helNKZ2NBanU3Zmo3TXhNVEF5TWtLNG5nb25GUlVWQUFBemMvTUd4MkdvY2dvUkVSRVJQUnFZeUVGRVJFUkVSRTBxS3oxWmErem80dEZFa2VoNmUvS2dwZzZoVHRwMjdZMHRmeXlHU3FXc2ZmRjlrRWdrTURFMWc2bVpPY3pNTFdCcVpuSG5zVG1TRWk1QklhKzhLVkdRbTQyZlBuc1R6Nzc1S1pvRnRSTFBsMWVVNDVldjNrTlJmcTQ0VjFwY2hFOW1UcXp4UnBlVHEvNzNSR0ZlcnRiWTJzNytmcDRlRVJFUmdNcVdKRWYyN1VQczBhTjQ4Nk9QTVBIWlo3SDZsMSt3ZVA1OFRIbnBKVGk1dU5SNC9vbGp4eUNSU05BaUpBU1h6NTl2Y0J3RitmbFlzM1FwYnQyNGdZN2R1eU9zVXllZE5aSTdiVk0wR28xV0N4VUFLQ3dvZ0VRaWdhMkRBMjRtSkNEcHhnME1HenRXckE3UkxEQVFjYWRPNFZSVUZEcUZod01BdXZYdWpaakRoN0YxM1RyODU0MDNBQUROVzdkRys2NWRjVG82R3FIdDJ5TzRUWnM2eGQrUTFpcFhMbHpBcWlWTElKRkljRG82R241QlFRanIzQm1YenAvSCtDbFRZRzVoVWFkcjM2L2twQ1FBOTE3ZnFzTDc5Y09KWThkZ2EyY0hHenM3Mk5yWndkcldGdGEydHBESlpOaTFhUlBpVHA1RVFYNCt1dmJ1clZYZDVLNjd5U3JXdHJvVng0aUlpSWlJQUNaeUVCRVJFUkZSRTd0OTQ2cjRXQ0tSd05uTnN3bWplWEFlWkZLSWhjd0tyVHQwTjFoeHc4VFVET1lXbGpDWHlXQWhzNFM1aFNYTXpHVXd0NURCektMeWY5T1RiK0xpbVdqeG5CZmZXd0F6Q3d1WW04dGdabTRCTXdzWlRNM01EYlllU1VxNGhGKy8vaThxeWtvQkFHVWx4Vmp5NVd5ODgrVlNPRGk3aWV0eU1sSzF6bE1xNUxVK1AzdG5WNzN6ZVRuYTFWenNIV3Urc1VaRVJHUklhWEV4QU9CTWREUU83OWtEUVJEUXBrTUhXTWhrQ0czZkhrOCsreXorV3I0YzMzM3lDZm9QSDQ0ZS9mdERFQVFJZ2dDcFZJcU0xRlFZR1JuaGRtSWlMc1hGSVNnNFdLc055V2Z2dkZQbldNcEtTeEYxNkJBTzc5MExoVnlPanQyN1k4eWtTWHJYMnRyWklTczlIUWQzN2tSUXExYVFBQkFFQWVtcHFiaHg1UXFjWEYwaGxVcXhlL05teUN3dDBiVlhML0hjemoxNjRNQ09IZGkzZFN2YWRlNE1xWWtKWE56ZDBibEhEOFFjT1lLRXk1Y1JGQndNb0xLTng1WDRlR3hadXhhQkxWdkNSRS83anJ0Sks3bFpXVnJqbXVSbVplSHkrZlB3OFBaR2NsSVNWdi95QzZ4dGJEQjE1a3hzL3ZOUHJGdXhBcDQrUG1nWkVvTHJWNi9pOXMyYk1KWktJWlZLWVdSc0RHTmpZMmpVYWt4NTZTV29WU3FjaVltQldxMkdTcW1FbWJrNTJuZnRXbXNNZ2lEZ2s3ZmVndFRFQkZLcEZCS0pCUG01bGNtaStwSjJPb1dIaTRrdituVG8xZzFyZi9zTmR2YjJHREo2TkFCZzE2Wk55RWhKZ2JtRkJaUktKYTVldUFBQWRXclZRMFJFUkVTUEp5WnlFQkVSRVJGUms3cHhPVTU4N09iVkRDYW1EZThWM3RpcWY3TzFxcnMzYi80dGVnMkpnSU9USzV6ZHZlRGc3QTRyV3p0WTJkaEJKck9Da2JGeHJlY2YzN2RGSzVFanNGVll2YTdmTEtnVlhucC9BWlo4K1M3S1NpcGJuZ3dlTzBVcmljUE0zQUt1bnMyUW5weW9kdzhiT3djNHVYbkMyYzBMem01ZWNITDFnS09yQjV4YzlTZjNaS1hkcStaaVpXTUhVN09HbHljbklxTEgyOWtUSndCVVZzRUliZDhlUXlJaXRHN2l0KzNjR2JiMjlsaTlkQ2wyYjk2TXZOeGN0RzdiRnN0LytFRmM0K1hyaXd0bnp3SUFlZzRZb0xYL1MrKzhBMHNySzUzckZoWVVZT20zMzRyai9OeGNmRE4zTGhSeU9heHRiQkR4Zi85WFl6SkMzNkZEa1hMckZ2WnQyNFo5MjdacEhUTXpOOGVRMGFNUmYrWU1rcTVmeDdDeFk3VmFlVWhOVE5DMWQyOUU3dG1EeElRRU5HOVZXVVdyMzdCaHVCd2ZqNkxDUW5HdHpOSVNReUlpY1B6Z1FSVGs1OFBaVlRmSmNzVlBQOVU0MWlmdTFDbkVuVHFGOGM4OEEzdEhSMWpJWkhqaGpUZmc3T2FHNlcrK2lhaklTSnlKaWNHaDNidnIzYWFtZTkrK2RVcmtrRWdrc0hOd1FGcnl2YzhWUmtaR2FCWVlpQkhqeHRYcm1vSWc0TmlCQTVDYW1PRC9YbmdCRmpJWkFNRGMzQnhYTDE0VVB6dktMQzB4Y05Rb01WR0dpSWlJaUtnNkpuSVFFUkVSRVZHVFNVOU9SRjcydmFvS2ZzMURtakFhWFYrdDNHM3cySTNMY2ZoNVh0Mi9YZXZzN2xXdmE2dVZTdVRsWk5aNXZXOWdLL2dHdHRLWjEyZzBxQ2dyaGJuTXNsN1hONlF3UHdlMjlrNTZqM242QnQ1SjVwaU5Qc1BIbzgrdzhUcHIvRnVHUXFWU3dOWERCNjZldm5EeDhJYXptemRjUEx4aGJpR3JWeXdwU1FuaVkxY1BuL285RVNJaW9pckNPbmJFcWFnb2pKbzRFZjdObSt0ZDR4Y1VoTGMrL2hqSER4NUVueUZEVUZSUWdHYUJnWUFnd01iT0RnTkhqb1NOdlQyS2k0clFJcVR5TTQyRlRBWm5WMWM0dTducFRlUXdOVGVIczZ1cjJETEUzdEVSUXlNaVlDeVZvbjJYTG5vclgxUVYwS0lGUGx5d0FEbFpXVkFxSzF1c1NRQ1ltcG5Cd2NrSnhsSXBsRW9seGsyWmduYWRPK3VjMzNQQUFJVDM2d2VaNWIzUENiYjI5bmp2aXk5MHFuQjE3dEVEbmNMRHRSSmRyVzFzRU5xK1BXUldWbmoveXk5cmpMVW1Na3RMbUppYVlzYnMyWEM4azBCakxKV2k1NEFCNkRsZ1FPWG5tZkp5cUpSS3FOWHF5aCtWU2l1NVF5S1JWTVlza1VBQ3dNYk9UdXNhSXlaTWdMeThYTy8xWC92Z0E2MGszWnFTZVdzaWtVZ3c1ZVdYa1o2U0F0K0FBSEcrNzlDaDZEdDBLTlJxTlNBSU1KWWEvbWY1bHFHaGNQYzBYS0hPM2RPVGxUeUlpSWlJSGdOTTVDQWlJaUlpb2lZVEc2bWRLTkV5VFBjR1EyTXFMc3pEN3I5WG9rdWZvZkFKYUtsejNNckdEcTNiZDYvVFhqSXJHd1MzN1ZMRGNXdTBDTzBvamwrWU5hOWVzZVptcFdQamludmY4alUycnY5ZjMxUktCZjc0Y1I0eVVwSXc5ZlU1Y1BmMnIvY2VWU1ZjUElObFgzK0lkdDM2NG9uSkwrdE52SEQzOXNPcytjc2dzN0xXdTBmRWxCbjNGY05kZ2lBZzZlb0ZjZXpSTFBDKzk5Um9OQTIrY1VORVJBK1BnU05IWXVESWtWcHoxcmEyZU8yRER3eTJFTHZMUWliRGdCRWpBQUFPVGs1NFNVL0xsSW5UcG9tUFE5dTNSMmo3OWdiM3M3V3p3OXVmZktJMTE3MXYzMXFmUTFYR1VpbGNQVHdNSGpjeE1USFlDdVJ1QWtsMStsNEhNVkdpQ2pkUFQweWFQcjBlMGRiTVVVOHJFNkF5c2FKcXNrbER0QXlwT1dGWTMvTnJDRnM3TzloV1N5SzV5N2dPVmRLbXpaeFo0L0Z1ZmZxZ1c1OCtEUW1OaUlpSWlCNGlUT1FnSWlJaUlxSW1VVnlZajlqSVhlTFl3dElLelVQYVBkQnJscFdXSURaeUYySWpkOEhCMlEyRHgwNUJoL0I3cGMvZHZmMHg3WTJQQVFBNUdhazE3dVh1N1lmbjN2cTBodVArOVU3ZXVDc2pKUW5YTDUxcjhQa0FVRkZlaHVYZnpNR05LNVg5NlJkOS9CckdQL2NHMm5mdjE2RDlrcTVkeEcvZmZBU1ZTb21UUi9jaTRkSTVQUG1mZC9TMllER1V4TkdZYmlWY1Frbnh2Wkx2elFMdnZ6VDVndG5QbzJYYnptamZ2Uis4L2ZSL0c1dUlpQjVkalhFVG40aUlpSWlJcURId3EwWkVSRVJFUk5Ra3RxNVpBcVZDTG80NzloZ0lxVW5ONWNQdmw3eThUSHljbDUyQnpOVGJldGNWNXVmZ3EzZWZ4NExaeitQUTlyOVFXaVZob0txY2pGVHMyN1JLTE1OdGlDQUlPSEY0RDM1ZlpEanhBd0JLaXd1eFlma2lmUFBmRjdINWo4VzRjdjVrTGM5SXY2TDhYUHo4K2R0aUVnY0FhRFJxQ0VMOWVzdFhwVlFxWUdabUxvNExjck93NU10WjJMSDJWNmpWcWdidmE0aGFyY0x0RzFkeGJPOW03RnozbTg3eDZJTTd4TWNTaVFSQnJlOC9DU2d2SndOSGQyL0U5M05tWXZ1ZlMrOTdQeUlpSWlJaUlpSWlvb1pnUlE0aUlpSWlJdnJIblQ2K0gyZWpEb3BqWTZrVXZZZU9lK0RYTFNzdDFocmIyRG5vWFJkemFDYzBhalV5MDI1ajU3cmZFTnFwSnl5dGJjWGpDbmtGMXZ6OEpTNmVpWVlnQ0hCd2NVZUg4UDRHcjd0MXpSSWMzYjBSQUhBbTZxREJxaGdsUlFVNGVXU1AyTzk5M2RLRmVQdUxwZldxY0pGMjZ3YVdMZndRaGZrNTRweUZwUldtdnY0eEFscTJxZk0rMVFXMWJvYzNQdnNadi8vd0dXNWR2d1NnTWtIbDBJNTF1SGJ4RENhOS9ENmMzYjBhdkg5aGZnNXVYYjhzL3FUY1RJQktxUUFBTkF0cXBiVTJLeTBaWjZQdnZYOENXN1dGek1xbXdkY0dBSlZLQ2JYcVhrS0ttWjYyTVVSRVJFUkVSRVJFUlA4RUpuSVFFUkVSRWRFLzZ2cWxPS3hmOXAzV1hKOWg0MkhuNlB6QXIzb3hkY2tBQUNBQVNVUkJWRjFhWEtRMXRyRjMxRm1qa0ZjZ2F2ODJjUnpjdGd1Y1hMWDd6cHVhbWFPMHBFaXN4TEg3N3hVSTY5SUxVcW1KM3V1MjZkUkRUT1RZOGRldkNPMFlEaE5UTTUxMXJwNitHRFJtc2xpQm9xZ2dEeHVXZjQvSnIzeFFwK2QzNld3TVZpLytBdktLY25ITzBjVWR6NzMxR1Z3OHZPdTBSMDFzSFp6dzhnZGZZL3VmUzNGMHp5WnhQalhwT3I3OThHV01tZm9LT3ZZWVdPcytwY1dGU0w1NURjbUoxNUJ5OHhxU2IxNURVWDZ1d2ZYbUZwYmlZMEVRc0hIbEQyS3lDd0IwSHpDeWdjK29Ta3hGMmxWWDdCeWM3bnRQSWlJaUlpSWlJaUtpaG1BaUJ4RVJFUkVSL1dNdW5vN0Nxc1ZmaUpVV0FNRER4eDhEUnovOWoxeS9wREJmYTJ6djZLS3pKdWJRVHExV0tuMkdqZGU3MThEUmsvREwvSGNCQVBrNW1UaStieXQ2RHgycmQ2MWY4eEI0K1FVaDVXWUNDdk55Y0dEcm54Z3licXJldFgyR1QwRDh5V05Jdm5rTkFCQjM0Z2hDb2craFhiZStCcCtYSUFqWXQzbVZUcHNYMzhCZ1RIdnpFMWhWcVNaeXY0eU5wWGhpMGt2d2F4NkNkYjh1Uk1XZGRqVUtlUVhXTGxtQTZ4ZlBZY3pVVjJCYXBRMExBRlNVbFdMZHNtK1FuSGdOK1RtWmRicVdxWms1ZkFKYUlLeHJiM0Z1NzhiZmNmM1NPWEhzN2RjY0lSM0M3L3Q1RlZaTEpQa25Fb3VJaUI1bmZjZTgxdFFoRUZFMWh6WiszOVFoRUJFUkVkRWRUT1FnSWlJaUlxSUhUcTFXWWZmZkt4RzVZNTFXb29HbHRTMmVlVzBPcENhbTlkclB5TmdZR3JVYUFLQlF5T3Q4WGw1Mmh0YlkwY1ZkYTZ4VXlIRm8renB4M0t4NWEvaTNETlc3Vi9PUTl2QU5ETWF0NjVjQkFBZTJya0dYUGtOaGJxQWxSOC9CWS9Ebi8rWURBQTd2Mm9Ed2dhTmdiYXZiMnNYSXlBZ1QvL00ydnYzd1piSFZ4NVpWUDZObFdDZFl5S3gwMXBlWGxXRE56L054K1Z5czFueWJUajN4MUl1ejlGYiswT2Z1NjFsWGJUcjNoSWVQUDFaODl6RXlVbStKODZlTzdVTnk0bFZNZWZWRHVIcjZpdlBtTWt2Y3ZuRVZCYmxaQnZlMHRuV0FYNHZXOEc4UmltWkJyZUhoR3dBakl5UHgrS0VkNjdCdjgycHhiR1JzakRIVFhvVkVJakc0Wi9WaktxVlM3N3JDL0d5dHNhT0xoOTUxUkVSMGY4SkNBakFWUTVzNkRDSWlJaUlpb244MUpuSVFFUkVSRWRFRGxYRHhMRGIvL2hNeTAyNXJ6VnRZV3VFL3M3NW8wQTF6QzVtVldEVWo3ZGFOT3AyamtGZmc0dGtZY1d4cGJRdVpsWTNXbWlPN042SzRNRThjMTFZcFpPRG9TZmoxNi84Q0FNcEtpaEcxZnl2NmpYeFM3OXEyWFh0ajI1b2xLQ2txZ0ZJaHgvNHRmeUppeWd5OWE5MjhtcUhmeUNleGI5TXFBRUJKVVFGMi9yVU1ZNmRwZjNzNUtlRVMxaXorQW5sVktseElKQklNakppRWdhTW4xWmpnVUYzVlpBeGphZDMrcXVqazVvbFhQbDZFUDVkOGhRdW5qb3Z6bVdtMzhmMUhyMkRjczYramZmZCs0bnlydGwwUWRlQmUyeHBiQnljRXRHeURnT0F3QkxSc0F5YzNUNzNYVVNyazJQVDdUemh4ZUxmVy9JZ25YNEMzWC9NYVk2eWVXSk9SbWdSYlBXMVRFaTZjRlI5TFRVeGhwNmRhQ3hFUjNiKzJyWVBRdG5WUVU0ZEJSRVJFUkVUMHI4WkVEaUlpSWlJaWVpQnVYRG1QL1p2WElPSGlHWjFqZG80dWVPR2R6N1VxTnRTSHE2Y1BFcS9FQXdDU0U2OWl5NnFmMGJuM1lGamJPdWdrTDFTVWx5RWpKUWtIdDYzVnFnYmg3YStkQUZCV1VvVElIZXZGc1YrTEVMUUk3VmhqSEMzRE9zSE5xeGt5VXBJQVZDYUM5Qndjb2JjS2hyR3hGQjE3REVUa3pzcHJ4QnphZ2I3RHh4dE1HT2czWWlKT0g5MG5KbW5FSE5xSlRyMEd3eWVnSlRRYURRNXNXWU45bTFkQm85R0k1NWpMTFBIMFMrOGl1RzBYbmYyU0U2OGlQVGtKMW5iMnNMU3loY3pTQ2labVpsQXFGTGdhZndxbmp1NFQxOXJhNnlZNkdHSm1ib0ZuWHAyajA5cEZJYS9BbXArL2hGSmVnUzU5aHdHb3JPSlJXbHlJd05idEVOUzZIWnhjYTAvaVNiaDRGaHRYL0lEc2pCU3QrVjVEeHFEWGtERzFudS9pNGEwMTN2N25VcGhieUdEbjRDTEdlZWxjTEdJTzdSRFhlUHMxMTZvRVFrUkVSRVJFUkVSRTlFOWlJZ2NSRVJFUkVUV2E4cklTbkl1SlJNekJuVWk5ZFYzdm11QzJYZkRVOUhkMHFtSFVSMmpISG1JaUJ3QWMzYk1KUi9kc3F0Y2ViYnYwMFJydjNyQVM1V1VsNG5qb3VHbDEycWZuNEFpc1gvWXRnTXJLR2JHUnU5QmowR2k5YXp2M0hpSW1jcWhWS3V6YnZCcmpuM3RENzFvVFV6T01ldnBGclBoK0xnQkFFQVJzWGYwL3pKenpIZVRsWllpTFBheVZ4T0htNll1cHIzOXNzS3BGYmxZRzF2MjZzRTdQcWJZRWx1b2tFZ2tHUlV5R2gwOEEvdnpmZk1ncnlnRUF2b0hCYUIvZVgxd1gyS290QWx1MXJkT2VTZGN1WXQvbTFiZ2FmMHJuMktDSXlSZzBabktkOXJHMmRVQ3pvRlpJU3JnRUFFaFB2b2tmNXI1ZTR6a2hIYnJYYVc4aUlpSWlJaUlpSXFJSGdWOHhJaUlpSWlLaVJwT2NlQTBiVi95Z040bkR5c1lPVDcwNEM4Kzk5ZWw5SlhFQVFMZitJK0RYUEtUQjU3ZHUzeDBkZWd3UXh4a3BTWWc1ZUs4aVEzRGJMdkJ2R1ZxbnZUcUU5NGVsdFMwQXdNallHTG5aR1FiWHVuaDRvMW56MWpBeE5VUDRnRkhvUCtxcEd2Y082Umd1SmxXMDdkb2JrMlpVdG5HeHNMVENmMlovS1ZiekNPdmNDNjk4dk1oZ0VnZFFXY1drTGl5dGJkRi9sUDcyTUxVSjZkQWRyM3k4Q0k0dUhuRHg4TVp6YjMycXR6cEpiZEp1M2NEaXo5L1NTZUt3c0xUQ2xGYy9ySE1TeDExUFRINjV6bkY0K1FVaGZPQ29ldTFQUkVSRVJFUkVSRVRVbUNTcTBrU2hxWU1nSWlLaWZ6ZEJFSkNTbm8xTDE1S1FuSktKMjJsWlNFM1BRV2xaT2NySzVDaVhWMENsMHRTK0VkV1pWR29FQ3pOenlHUm1zSlJad05QZENUNGVMdkQyY2tXcjVzM2c1ZTZzMHo2Q3FMNzZqbmxOZkh4azk5WkcyM2YzM3l1d2Y4c2FjV3hoYVlXZWd5TFFlOWc0bUpsYk5OcDExQ29WVGh6WmcvTW5qaUlqNVNiS1NvcWhWcXQwMWhrWkdjSEUxQXpXdHZadzkvWkhtODQ5MGJackg2My9EeFVWNU9ISTdnMklQYlFMOG9veXZEbHZDZHpxMGZZbGN1ZDZsSlVVSTN6QUtOZzYxTnlXSkQwNUVUWjJqbUx5UjIxeU10TlFsSityTjdFa0kvVVdyc2FkUk85aDQycmRSNm1RNC8zblI0bXRUNm96bGtyUnNrMW5qSHI2UDNCMHFiM2xTVTNLUzB1Z1VGVFVxMFZMZFpFNzFtUDcycVhpT0tSRGQwUThNN1BCZTZZbjM4Uyt6YXVRZUNVZXBjV0ZXcStEaWFrWkhKeGNFZEl4SEgySFQ0QzV6TExCY2V2VGE4aTl4SkJERzc5djFMMkppSWlJaUlpSWlPalJ3MFFPSWlJaTBrdWhVQ0w2MUVWRW43cUlNK2V2UVdJc1JadldyZURyNHcwZkwwOTRlWHJBMnRvS01nc0x5Q3hra0VxTm16cmtSNHBLcFVaWmVSbkt5c3RSWEZ5Q2xOUTAzRTVKeGEzYnlUaC84UklFalFydFE1dWpXOGZXNk5heE5VeE5UWm82WkhvSVBhaEVEbzFhalVWelg0VkdvMEdYUGtQUnFlY2dtSnFaTjlyK0Q1SzhvaHczcjE1QXk3Qk9UUjNLQTVHWG5RR1ZVZ20xV2dWQm80RWdDQkFFQVdibUZyQjNjb0hVeExTcFF4UUpnb0JsQ3o5QVdVa3hobzZmaHFEVzdabzZwQVpqSWdjUkVSRVJFUkVSRWRVSEV6bUlpSWhJeTdVYnlkaStMd3FSVWVmUUlpZ0lmWHIyUUllMmJlRHA0ZDdVb1ZFVnFXbnBPSDN1UENLUEhzTzE2OWZSdTFzWVJnenNqdVlCM2swZEdqMUVIbFFpQndDb2xJcC9WVklBUFp3ZWxmY1JFem1JaUlpSWlJaUlpS2crcEUwZEFCRVJFZjA3eEY5T3hCL3I5K0oyV2c0aVJnN0h5aVgvZ1pPalExT0hSUVo0ZXJqRDA4TWRvNFlOUm5adUx2WWVpTVNjQlN2aDYrbUVTZU1HSVRUWXY2bERwTWZjbzNEem5ab2UzMGRFUkVSRVJFUkVSUFE0WWlJSEVSSFJZeTQxUFFjL0xOdUExTXdDUEQxaEhJWU02QXRqWTdaSmVaZzRPenJpNlFsajhlVFkwZGk5L3hDK1dyd2VucTUyZU9XNXNmQjBkMnJxOElpSWlJaUlpSWlJaUlpSXFCNll5RUZFUlBTWVVpcFZXTDFoSHpidlBvNUpUNDdIL05HallHUmsxTlJoMFgwd05qYkc4TUVETUhSZ1A2emZ2QlV6M3ZzT280ZUU0K214QTJGaXdvOTlSRVJFUkVSRVJFUkVSRVFQQTk2dElTSWllZ3lscHVmZzVYZS94YzJVUWl6LytRZE1IRE9hU1J5UEVDTWpJMHdjTXhyTGYvNEJpU2tGbVBIZWQwak55RzNxc0lpSWlJaUlpSWlJaUlpSXFBNTR4NGFJaU9neGN6anFIR2ErOXkxR0RoK0J6K2E4QnlkSGg2WU9pUjRRSjBjSGZEN25mWXdZT2d5dnZQc3Rqa1RITlhWSVJFUkVSRVJFUkVSRVJFUlVDOWJZSmlJaWVveXMyM29JRzNjZXg4SXZQa05RZ0g5VGgwUC9rSWlSd3hIU0toanZ6LzBjR2RsNW1EQ3FiMU9IUkVSRVJFUkVSRVJFUkVSRUJyQWlCeEVSMFdOQUl3ajQzOG90MkhYd05CWi84eFdUT0I1RFFRSCtXUHpOVjloNThEVCt0M0lMTklMUTFDRVJFUkVSRVJFUkVSRVJFWkVlVE9RZ0lpSjZEUHp5KzFiRVhVN0dUd3ZudzluSnNhbkRvU2JpN09TSXhRdm5JKzV5TXBiK3ZxMnB3eUVpSWlJaUlpSWlJaUlpSWoyWXlFRkVSUFNJVzdmMUVHTFBKbURoNTNOaGJXM1YxT0ZRRTdPMnRzTEN6K2NpK3V3MXJOdDZxS25ESVNJaUlpSWlJaUlpSWlLaWFwaklRVVJFOUFnN0VoMkhqVHVQWStHOFQ1akVRU0pyYXl0OE0rOFRiTmh4REVlaTQ1bzZIQ0lpSWlJaUlpSWlJaUlpcW9LSkhFUkVSSStvMVBRY2ZMdGtIZVo5OUYrMlV5RWR6azZPK09MakQvRGRrdlZJemNodDZuQ0lpSWlJaUlpSWlJaUlpT2dPSm5JUUVSRTlncFJLRmVZdVhJRnBVeVloS01DL3FjT2hmNm1nQUg5TW5meC9tUHYxY2lpVnFxWU9oNGlJaUlpSWlJaUlpSWlJd0VRT0lpS2lSOUxxRGZ2Zzd1YUZpQkhEbWpvVStwZUxHRGtjYm02ZVdMTnhmMU9IUWtSRVJFUkVSRVJFUkVSRVlDSUhFUkhSSXljMVBRZWJkeC9INnpPbU4zVW85SkI0WThaMGJOcDFqQzFXaUlpSWlJaUlpSWlJaUlqK0JaaklRVVJFOUlqNVlka0dUSHB5UEp3Y0habzZGSHBJT0RrNll0TEU4ZmpoMTcrYk9oUWlJaUlpSWlJaUlpSWlvc2NlRXptSWlJZ2VJZkdYYmlBMXN3RGpSNDlxNmxEb0lUTStZaFJTTXdzUWZ6bXhxVU1oSWlJaUlpSWlJaUlpSW5xc01aR0RpSWpvRWZMSDMvdnc5SVJ4TURMaXIzaXFIeU1qSXp3OVlTeFcvYjIzcVVNaElpSWlJaUlpSWlJaUlucXM4UzRQRVJIUkkrTHE5V1RjVHN2QmtBRjltem9VZWtnTkh0QVBTU25adUhZanVhbERJU0lpSWlJaUlpSWlJaUo2YkRHUmc0aUk2Qkd4WTM4VUlrWU9oN0d4Y1ZPSFFnOHBxYkV4SWtZT3gvWjkwVTBkQ2hFUkVSRVJFUkVSRVJIUlk0dUpIRVJFUkk4QWhVS0p5S2h6R05TdlQxT0hRZys1UWYzNzRIRDBPU2dVeXFZT2hZaUlpSWlJaUlpSWlJam9zY1JFRGlJaW9rZEE5S21MYUJFVUJDZEhoNllPaFI1eXpvNk9DQW9JUk16cFMwMGRDaEVSRVJFUkVSRVJFUkhSWTRtSkhFVC9rQ3Z4OFRpd2M2ZkI0d2QyN3NTVitQaC9NS0s2T1hiZ0FEYi8rU2ZVYW5Xajc1MlNsSVNNMU5SRzM3ZXhwS2VrNEd4c3JEaU9QWG9VU2RldkcxeXZWcXR4OHZoeENJSlFyK3RzK09NUExGdTBxTTdyQlVHQVJxUFJtYzlNUzBQQzVjdjF1clkrNVdWbE9MeG5EM0t6c2hwMGZrbHhNWEl5TSs4N0RxcWY2Rk1YMGFkbmowYmY5MHpVUVJ6ZnQ2WEdOY2YzYmNHWnFJT05mbTFxT24xN2hTUHExSVdtRG9NZU1LV3E4WCszRXhFUkVSRVJFUkVSRWRIOWt6WjFBRVNQaXd0bnorTGs4ZVBvUDJ5WTN1Tjd0MnhCcC9Cd3RBd04xVG1tVnFzUkhSbFpwK3YwNk4rL1FmRXA1SEpzV2JzV25YdjBnRzlBZ0ZiY054TVNNSExDaERydGs1YWNqSlJidHd3ZTl3c0tnck9yS3dCZ3o5YXRTTDU1RXg4c1dBQ3B0T1kvanRLU2sydTl0b2UzdDhGamM5OThFMjA2ZEVERTAwOERBT1FWRlNncUtOQlo1K3ptSmo2K2NQWXM5bS9mam5aZHVnQUF0cTlmajg0OWVxQlpZS0RlYTV3OGRneWIxcXhCWGs0T0JqL3hSSzN4M25VeklRSFo5VWg4K0d2NWNweU5qY1g4SlV1MDVnL3QzcTEzdmpwQkVGQlNWQVJyVzF1OXg2OWV1SUNkR3pmQ1dDcHQwUHRwMThhTmlEdDVFclBuellPMWpZMTR6WXJ5Y3ZHbnZLd01KY1hGS0M0cVFzbWRuK0tpSW5nM2E0Yit3NGZYKzVxUE8wRVFjT2I4TlV5ZDhseWo3NzF2OHlwa3A2Y2dmS0RoOS9TbTMzK0NzN3NYMm5mdjEralhiMncvejNzSDVhWEZlUFB6L3oyUS9SWHlDc2dyeXVxNFdnSnJXM3VkV1VFUXNIZmo3MmdaMWhtK2djRUd6Lzc1ODdkaDUraUNwMTZjMWNCb0RXc2YxZ1lyVjYrQklBaVFTQ1NOdmovOWMxUXFEYkp6ODVHUmxZZlVqR3drcDJZaE9hM3lKeTBqdDZuREl5SWlJaUlpSWlJaUlpSTltTWhCMU1nMEdnMXVKeWJxekpjVUZ3TkFqUlVkU29xTDlSNzM4UGJHdG5YcjZuVDl1cXpUZDZQLzB2bnpPQlVWQmIrZ0lLMUVqcnVNak9wV3dPZHlmRHoyYmpIODdmMnhreWZEMmRVVkNya2NpZGV1b1dPM2JyVW1jUURBOTU5OVZ1dWFtaElZeWtwTElaZkx4ZkdWK0hpcytmWFhldTFSbTg0OWUrTEU4ZU00dEdzWGZQejhFTnltVFlQM2VwQTJyVm1EeStmUDQ4VzMzb0tqaTR2TzhZdm56a0Vpa1NDMGZmdDY3NTE0N1JwT1IwZWpSLy8rc0xheHdieDMzMFZGZVRrVWNybE9wUklqSXlPWVcxakFRaWFEaGFVbFpES1pXR21rdUxBUWwydW9VT1BrNG9JbEN4ZldPYTZQdi8wV0ZqSlp2Wi9Qd3lJbFBSdEdVaE40ZXJnM2RTaDZwZHhNd0pIZEcrcThmdmpFNTJIcjRQUkFZa2xQdm9teWtxSUduZnYyNUVFR2p6bTdlMkgyVjcvaHlPNk4yUDMzaWpydFp5Nnp4R2RMTnVuTTM3cCtHZnMycjRaS3Bhb3hrZVBHbGZOd2R2ZXEwN1hxeTh2VEF4SWpLVkxUYytEbDRmeEFya0dOUXlNSXlNMHZSRVptSGpLeTg1Q2VtWXVNekZ5a1orWWhJeXNYV2JrRmVxczRFUkVSRVJFUkVSRVJFZEcvRnhNNWlCcVp2S0lDUHk5WVlQQjRUY2N1bnorUHkrZlA2OHpQWDdJRTg1Y3N3YTZOR3hHNVo0OU9zc0hzNmRQUlovQmc5QjgrSEJ0WHI4YloyRmlNbkRBQnBtWm1XdXZPeE1RZ0pTbEo3N1hQUkVmRDFNeE01K2E5UnFPQmtaRlJ2YitSUGFmYVRmYnkwbElzbUROSEhGODRleFlxcFJLZGU5UzlGVVNyc0RCMDc5dFhaejdxMENGY2lvdlRtcHM5ZlRxNjlPcUZNWGNxY0JoeTk3WE16c2pBMXg5OUJBQjEvZ2I2M2RmbUxpTWpJMHlZT2hXTFB2c01meTFmanRmbnpJR2R2ZTYzN1p0YW13NGRjQ29xQ2t1Lyt3NHZ6Wm9GV3pzNzhWaFphU2t1eGNYQnYzbHoyTll6OXZLeU12eTFmRGtjWFZ3d2FOUW9BRUJoZmo3YWRPaUFEdDI3VnladFdGakEzTUlDU3FVU3A2T2owYjVyVjdGQ1MxWFptWm5ZOE1jZkJxODErL1BQMFdmd1lLMjU0d2NQUW1acEtWWlFxY3JFeEtSZXorVmhjK2xhRWtKYkdiN2hYeGZ6WnoycmR6NHZPNlBHNDFYWDZWdGphbWFPZ2FNbjFhdjFTbDNYanAzMktycjFHeUdPQlVIQW9lMS9JZlhXRFV5YThYNkRLa2tVRmVSaCtiY2ZZY2k0WjlBaXRLUE9jUXVaRmRwMjdhMDFGMzF3aC9nNHFIVTdTRTFNSUFnQ2RxejlGWmJXdHVnN1FyZWkwYzYvbHNIVXpGeHZEQmZQUkFNQVFqcDB3NmJmZjRKR3JUSVliMGxoQVRZcy85N2c4YkhUWGpONHJEWnRXcmZDeFdzM21jalJoRFNDZ0tMaVV1VGtGaUFucndnNWVRWEl6U3RDZG00QnNuSUtrSkdWaTR6c1BDaVZodDhqTlRHU1NDQUFZcUpkYmw0K0hCMytmYiszaUI1Mk9ibDU0bU1MQzlNbWpJU0lpSWlJaUlpSWlCNFdUT1FnYW1SbTV1WjQ2WjEzZE9ZajkrekI1ZlBuOVI0REtoTThndHUwMGJrNVhSK21abVlJYWRjT1oyTmowVElrQkU3VmJwREhuVHdKRjNmZGIreG5wYWZqMnFWTHNITnd3TjZ0VzdXTzVXVm5BNmk1MG9lcnV6czY5K3lwTldkcFpZWENnZ0lrWExxRVZtRmhzTEMwMURwK0ppWUdBTEJvM2p5RCsxWlB4TEMxdDBkUWNEQUVRY0N0R3pkZ1kyY0hCeWNuWER4M3p1QWU5WFh1eEFuczM3NGRiMVJKT3RFbjlmWnRyUHpwSnp6OW4vOW9WVEJ4OC9CQW44R0RjWERYTHNTZlBvMmVBd1pnMzdadE5lNVZXbElDQUZyckpCSUpCb3lvdkVFZGYrWU1ISjJkYTJ3ZFU1UGpCdzlDYW1LQ0xuZitHd1cyYklueFU2Wmc3VysvNGJkRmkvRFNyRmt3TjYrOG9YdzZPaG9xbFFvM3JsN0Y3T25UYTl6WHg4OFBNOTU5RjBCbCs1OC9saXhCU1ZFUlpyejdybFlTa1l1N08xcUdoR2lkbTVhY2pJTTdkOExIejA5dklvZHZRSUNZRExSdDNUcWNqWTNWU2c2eXRMTEMwREZqeEhGMlJnWWk5K3hCdXk1ZHRPWWZGOGtwbWZEMWFkajc0NjdzOUpUN09xNVdxZlN1TVRVelIwaUg3dmo2ajcyWVArdFpaS2VuNE9zLzl1cXNlM3Z5SURpN2UySFcvR1ZZdHZBRFhJazdpWURnTUxqb3FUaVJucEtFcEdzWFlXeXNuYUJUVVY2SzJNamR5TTFLZzh6U3F0NUpEQ3FsQWl1Kyt3akppVmV4ZGRYLzhNWm5peUUxMGI3aFptVnJwN052MVVRTzM4QmcrQVlHbzZTb0FEdlcvZ29ISjFmMEdUWmVhNzBnQ05qKzUxS1lXK2l2RW5QaDlIRlkyOXJESnlBWVAzLytEbFFxcGNHWXk4dEt0SzVmM2Ywa2N2aDRleUVsTmF2QjU1TmhnaUNncEt3YytZVWx5TXN2ckV6T3lDdEFUbTRoY3ZNS2taMVhnTnpjSXVUa0YwQ2x1cjlxR2taR1JuQjF0b2ViaXdQY1hSemg2ZTRNYjA5bmVIdTZ3dFBWQ1MvT1dvakVXMmtBZ0hQeEY5Qy9kODlhZGlTaStvcTdjRkY4N09ISzVEZ2lJaUlpSWlJaUlxb2RFem1JR3BtUmtSR2FCUVlpUHpjWHR2YjJZc1dHdG5sNXNMRzFSYlBBUUwzbmRRb1BoMTlRa01IamRXWG40QUFBeU0vTDAwbmtTRTlOUlhCb3FNNDUrM2ZzZ0NBSXlNL054YkVEQi9UdWEyZ2VBRnFHaHVva2NnQkFSbW9xMXE5Y2lkYysrRUNydWtOMlJnYXVYN2tDS3hzYm5Rb2JSL2JzZ2JXdExkcDE3UW92SHgrOTE5Tm9OUGg1d1FMMEhEQUFJOGFQMTd1bW9ld2NISkNkbVltekowN1V1RzdmdG0yb3FLaUFzNXVienJGK3c0YWhWVmdZdkpvMUF3RHMzNzY5VHRldXVzN0l5RWhNNUZpMVpFbWRxb3RVcDFLcHNHbjFhcHlLaW9LdG5SM0NPblVTRXpiYWRlbUNqTFEwUk83ZWpiWExsbUhxakJsUXE5VTR0bjgvckcxczBHdmdRSVA3eXVWeTdOKytIZVozV3BXbzFXcXNYYllNTjY1Y3daUFBQcXVUY0pKeTZ4WmlqaHpSbWl2TXp3Y0FYTDE0RVlVRkJWckhYTnpjNE4rOE9TeXRyQUJBYkwxemQ2eFAzS2xUQU5DZ2RqQ1BndHRwV1JqUTcvNmV1NzdrQ2dBMUpsL2NkVGNKWS9aWHY5MVhERUJsRXRPZ2lNbTRFbmNTcmRwMlFlOWg0M1RXYkZ1ekJFblhMc0xGUS91OVppR3p3bk52ZllvZjVyNkc2SU03WUdWamg4RmpuNm5UZFFWQndGOUxGK0wyamF1d3RYZkNDN1BtNlNSeDFNZk5heGNBQUc1ZXpYU09sWmVXaVBGV2w1UndDZG5wS1FnZitBUWtFZ20rWEc0NFNhTXhYM2Q5Zkx3OGNURHlZdTBMQ1JwQlFFbEpHUXFLU2xCWVdJS0NvbExrRnhhaG9LZ1VoVVVsS0Npcy9Na3ZMRVpoVVNrS2kwdWdWamRldXhOSGV4dTR1VHJBM2NVSjdpNk9jSE4xaEllckE5eGNIT0hzYUFkalk4UHQwWHAwRGhVVE9SWXZYWTVPN2R2Q3h0cTYwV0lqZXR3VkZSZGo4ZExsNGppOFUwZ05xNG1JaUlpSWlJaUlpQ294a1lQb0FWQ3BWUGg1d1FJRXRHaUJDVk9uUWlLUm9LSzhISmZqNHhGMzZoVENPbXFYNnorOGR5L1NVbElROGZUVFNMMTlHd2QzN3NUSUNSUEVwSXpxYXFxVTRPVGlBZ0RJeWN4RVVQQzlWZ3NGK2Zrb0xTNkdaN1hraUZ1SmlZZzdlUkxoL2ZwaDFNU0pPdnQ5TzNjdVNrcEs4R0VOTFdIcTY5aUJBeEFFQVZLcEZQMkhEZE02ZG1UdlhuajYrdXJNYTdsVEFyNHhaR2RVdG8zSXk4a0JBRFFMRElTN2x4ZWlJaVAxSnIwQVFNTGx5N2g4L2p3R2pCZ0JXYlZLSXdBZ05URVJremdBNkxUQ3FlN3JPWE9RblpsWjY3cjZ5TTdNeEovTGxpSDExaTM0QlFYaDZSZGVFSk00N2hveWVqUnlzN0xFWkpyVDBkRW95TS9Ic0xGajBXdlFJQURBbHJWcjRlWHJpdzdkdW9ublJSMDZCQUJvMTdremdNcVdRT2RQbjhhUTBhUFJya3NYSkYyL0RvVkNnZWF0V2dFQXJzVEg0MHA4dk40NG95TWpkZVk2aFlmRHYzbnpPajlYUVJCd09qb2FUcTZ1V3EvNzR5UTFQUWRlbmg3M3ZZOUdyVVorYmlZY1hlN3QxYm4zRUJRWDVOVndGdEJ6Y0FTc2JSdXZIWU9kWStXZll3WDVPWHFQcDkyK0NZbEVvamRKd3NYREcxTmUvUkJMdjNvUCt6YXZocjJUR3pyM3JyblNrU0FJMkxoaUVjNUdINEtGekFvdnpKb254dEJRUjNadkJBQUV0OVZ0OVhNNzhRb0F3TmJlU2VkWTdLR2RBSUFPNGYzdjYvcU53Y3ZUQTZucCt2OGJQR29FUVlCQ3FVSkphVGxLU3N0UVdscU9rcklLY1Z4U1dvSFMwbklVbDVhanBLd2NKU1hsS0NrclEybEpPWXBMeTFCWVhBYU5wdkVTTTZxeXRiYUVrNk1kbkJ4czRleG9CMGNIRzdnNDJjUEp3Ulp1TGc1d2RYYUFtV25EMjBkTkdOMFBleUpQSURNN0g5azVPWmoyMG10NCtZVnBDQXRwRFNkSC9aOURpS2gyT2JsNWlMdHdFWXVYTGtmMm5jK1piczRPbUJqUjlIKytFeEVSRVJFUkVSSFJ2eDhUT1lnZUFLbFVpcUVSRVZqNzIyOXdkbk9EbzVNVHRxeGRDd2NuSi9qNCtlbXNMOHpMUStxdFd3QUFsVktKMU51M3NmRGpqekZ5d2dSMDd0RkRaLzNiYytkcWpiLys2Q1B4c2JtRkJXenQ3WkdSbXFxMTV2YU5Hd0FBWDM5L2NVNnBVR0Q5aWhXd2tNbkU2Zy9WcVZRcXNTSkNZeWpNejhmSnFDaFkyOXFpdUxBUWdpQkFJcEdJMTZvb0w0ZFZMZDhFMXR4SjVMaGI3ZVIrVkgzdDdtclhwUXQyYnRnQWV6MkpOSUpHZ3kxLy9na2JPenYwdnBQc0FBQ0ZCUVZhcjdtOWc0TldHNXZNdERUWU96cHF0Unk1WDFVVGVscUZoY0hzVHFKR3pPSEQyUDczMzFDclZCZ3dZZ1Q2RHgrdTk3V1NTQ1NZZEdjUGhWeU92VnUzUW1acGlhNjllZ0VBbEVvbG9nNGRRc2Z1M2NWRURrRVFFQlVaQ1F1WkRLRWRPZ0FBV3JkdGkzRlRwcUJUZURnMEdnMDJybG9GcFZLSnR6LzVCQUF3WU1RSURCdzVVdXZhYWNuSitQNnp6ekIxeGd3RXQybWpFNXRHbzBIK25ac2U4b29LQUVCdVZtV0xCNG1SRVJ5Yzd0MEF2MzdsQ3ZKeWNqQTBJcUsrTCtFRHRmS3YzZi9ZdGJKeThuRTdOUlZCQWY2MUw2N0J1bCsvd2JVTHB6SHpvKy9oNEZSWjBjZk5xeG1pRDJ5SGIyQXd3cnIwMWpsbjh4K0xrWitUaGVGUFBnOEEyTFYrT1ZxMjZZVC9aKyt1NDZxODN6K092ODdoSExxN0JBVzdFRHV4c1R0bnV6RG12cnBOcHl2bk5yYzU5MXM0WTV1enBzNmV3NWpkM2QxZElDSWdTTWVKM3gvSUdVZ2RGVVRkOVh3ODl1Q2MrLzdjbi90ekFtSGM3M05kcGNybC9Zbmp6WDh2ekhjZE5uWU9tSnFaRXgxeE45ZjlvVGN2NCt6dWxXZHJraktWQW1uWDYwM1dMdm1kbGZOK3hzSFpoVEtWOHE1WXNtcmhMeHpZdmc1elN5dmVHanNwMTRESWs5aStkaWszTHAzRnlkV0R5alhxczI3WkhPNWN2NFNWdFMxYW5aWXJaNDhEVUtsR3ZXekhKU1hFYy9MUUxtd2RuUER4TDIvWXZtUGRjaExpc2xldXlaUVkvNUMxUzM3UHNkM2ExcDZtN1hvKzArT3d0YkVoTVRINW1lWW9MSHE5SHAxT1QzcDZPdWxhTGVucEd0TFR0YVNtcFpHU2trWnlTaW9wcVdra3A2U1JrcHBLY25JYXlhbXBwS1prZk0wWWs1WXhKam1GNU5SMFVqS1BTYzRJYktScnRNLzFNVmxabXVOZ2I0T0RuUTNPVHZhNE9Ocmg1R2lIaTZPZEliamg3R2lIV2wyMHY2NWJXWmp6YU9DZ0VRQUFJQUJKUkVGVXdZZytqUGw4QmdDUlVWRjhNYW53d3B0Q2lIOTk4TTVyV0pvWDN1K0NRZ2doaEJCQ0NDR0VFT0xWSlVFT0lZcElZSjA2aE42NnhaWTFhNENNU2cvOWhnN050VDFFWm4wSnBWS0pyNzgvNzQ0Zno0cjU4OW03ZFN1QmRlcWdWbWYvcEcxdTdUeXk4dkx4NGM3Tm05bTIzYmg2RlROemN6eXl0TDBJdTNPSDJBY1A2UFRhYTdsV2xvQ01pL2xxMDZkdkwvQzQwSnMzMGV0MEJIZnN5TXFGQzNrWUUyT29QQkw3SU9OVC8xbmJzT1JHcDgyNDJHWmlZdkxVNjdDeXNhR2t2ejhEM242YkwwZVB6aFlvcUZhN052WU9EdHkvZDQrekowNWtPMDZoVk5McHRkZElUMHZMRnNxNGN2NDhLK2JQTjl5djE2UUpuVjk3RFlDVTVHUisrZTQ3eWxlcHdtdHZ2UEhVYTM1YzF2WW5icDZlWEwyWThTbi9rTVdMY2ZQd29PZWdRVVpYcUFpN2ZadlVsQlNDTzNZMEJFS1NFakxhUDJRTmdadzVkb3pJZS9kbzNxNmQ0WDJwVUNpbzFhQUJBSHUyYmlVaVBKd0J3NGRuZTMzMGVqM3BhV21HKytucDZVQkdlQ2N0TmRXd1hhVldvMVFxU1V4STRMdng0N090TWZPK1NxWGk2eGt6RE52M2JOMktTcVZpUTBnSVVmZnYwN3hkTzVLVGtuSzBlSG5lL2xpMjRibWU3OHJWNnpRUHl0bmk2RW1VRDZqRnNYMWJtZnY5cDR6NmNqb1BZNkpaOHR0M0pDWEVjZVB5dVZ5REhGZk9uU0FpN0JaNm5ZNkhNVkhzM2J5SzdXdVgwcXhEYjFwMUc1aHJpR2h6U1A1QkRvVkNnWXVITnhGaHQzTHNpN3dYU25KaUFoV3IxYzEzanNadHUzUDcya1ZPSDlsRDZNMnJlUVk1SXNKdWNXVDNKc3d0TEJreWRoSSsvdVh5blRmaFlTd3I1LzJjNno2dFZzT21sUXZZdm5ZcFNxV1NIbSs4ajlMRUJHc2JPNjZlUDJrWVoyRmxUWXRPZmFoZVAvdW5zbmR2WEVsNldpcjJUaTdadGgvZXRaSEk4TkJjejVtVUVNK3U5WC9sMk83aTRmM01RUTVMQ3d1U2tsTUpqNGhtNC9aRGo4SVVPdlI2ME9uMDZQUTY5R1FFTERLREZucTlEcDJPUitNeWJtY2VwOVByRGJmVE5ZL0NHSnBILzZWbjNOZG90R2kwV3RMVE1yZHJETUVOZlNGV1l5b0t0dFpXMk50YVlXZG5qYjJ0RGZaMjF0amJXbU5uWjVYbHZoVjJ0dGJZMlZxalZqMzl6N0RDVnFOcVdiNy9mQVQvTjJNeEVaRXh4YjBjSVY0NWJpNE9qSDJuRDlXckdGOXhUQWdoaEJCQ0NDR0VFRUw4dDBtUVE0Z2lvdFZvMEdxMTZIUTZyR3hzZUhQVUtFeFVLblE2SFpwSEY3RXpwYWVsWVdKaVlyalFyVlFxNlRWNE1Ja0pDZWlmb2xSN3FkS2wyUkFTUW5KU0VoYVdHWjlZdjN6K1BLWExsODkyVWJXa3Z6K2p4by9IeGMwdHo3bFNVMUx5REhrWUs3UGlCa0Nsd0VBcVY2OU82ZklabnphL2QvZXVJY2h4UHp3Y0FOY0NnaXFaejU5Sy9mU2w1RXVYTDAvcDh1VkpmQlJXeU1yTzNwNkFXclhZc25adHJzZG1iVm1UcVdKQUFLTSsvUlNBbjcvNkt0cytjd3NMZ2xxMlpQT2FOWlF1WDk0UWVuaFc3YnAzejNZL004Z1IzS2tUVFZxMU1pcm9jdUxRSVJ5ZG5TbFZwZ3lqdi9naVd6V1U2TWhJQUc3ZnVHSFk1dVhqUTlNMmJXalFyRm1PdVNJakl0aThaZzNsSzFlbVVyVnFodTBLaFlMdzBOQWN6d3ZBbjQrMWszbnozWGNwVTZFQ0ZwYVdobW9oQjNmdDR1ckZpNGI3V2Q5UFliZHZjK25zV2VvMGFzU2hQWHNBK0dQR0RGSlRVaGoxNmFlRzkzOXhHZFNyRFFON3RTN3k4N1RzK1I1dkR1ajN6UE5VcTl1RWU2RTMyYnA2TWN0bWZjK2Q2NWRKU29palR0TzJkT28zUE45akZVb2xkZzdPdlB2bERPYi8vQVhiMWl6aDlyV0xEQm4zYmJiWERPRDdoWnR6SEQrbWYzQzIrMTYrL2h6WnZabmt4QVFzclA0TndOMjRkQllBdi9LNXR6N0txdWRibzZuZnNpUCs1WE5XZmNuazV1WExpRTkvUktOSnoxWUZJeS9KU1FrYzJMNHUxMzNodDIrd2MvMEtURXhVOUJveWh0SVZBNENNVUVsUW0yNW9OZW5vOVhyVXBqay9qWjJjbU1EZXphdnlQWGR1ejF0dUhuOHVuNWFGcFFWSktjbEVSRDFnd1lwTmhUTG5pOHpFUkltTmxTWFcxaFpZVzFsaWJXV0J0WlVGTmxhVzJGaFpZR1Z0Z1kyVkJkYVdGdGhZWit5M3Nzb1lhMnR0aVluSnMxZUpLazQxcXBabHpwUVBXYjVxTy91T25PVnVSQ1RKeVdrRkh5aUV5SldGaFNtZWJpNDBxRldabnAyYllXVmhYdkJCUWdnaGhCQkNDQ0dFRUVJOElrRU9JWXJBN2V2WCtYdlJJaUx1M2lXZ1ZpMU9IVG5DaFRObnFCd1l5Tkg5KzFtNU1QZFBvNDhmT1RMWDdaTWZ1OWdkZWU5ZXZ1Y3ZVN0VpNjFhdTVOTFpzMVNyWFp1SThIQ2lJaUpvMmpyN0JlVzF5NWNYK0ZoU1UxS0lqNHNyY0t5MWpRMU4yN1RKdGkydnlobTFHalJBcjlkalptN09uUnMzS0Y4NW93VkQ2S1AyTWg0RlZGSklleFI0ZVpaS0lSTS8rSUJ1L2ZyaDYrOFAvUHVKY1lWQ1liam9IUC93WVk2MTM3bHhnOWdIRHd6aGsweVdWbGI1Qmw2YXRtbkRwWFBuV0wxMEtTWDkvUXVzcXZJc21yZHRhOVE0clViRCtyLy9KaUV1amc4blRjTCtzVW9vWWJkdkF4bHRZV0pqWXJCM2NNREoxWlhXblR2bm1DczlQWjAvWjg1RWs1NXVxQUtpZXhSQ3lub1J2MFg3OW5qNyt1WTRQam95TXR0N1RLVlNVYVY2UmdXRlMyY3pMdHhuM3M5cTgrclZLSlZLR3JkcVpRaHlkT25UaDkrKy81NlZDeGNhd2gvQ2VNRmQrblBwOUZGT0h0d0ZaSVFRMnZkK0swY1lJNU5PbC9sOW52RXJoWXVITi8vN2ZDcC96dmdHSDc5eWVSNVhrQkorNVRpOGF4TTNMcCtqWW1BZHcvYkxaNDhCVUxwaXRid09OVEF6dDhnM3hKSEpxMlJwbzlmbDR1SE51Ty9tWnR1V0daendMbFdHVG4ySGNlN0VRYUx1aFJYWVFzYkt4cFlHTFRzQnNIWDFJbEtTazR4ZXgzK1JTcVZFclZhaE5sR2pWcHVnVnFzd1Zhc3hOemZGM053VUN6T3pqTnRtcGxpWW1XSnVab2FadVJvTGN6UE16Y3d3TjFjYnhsaVlaUnhqWm02R2hia3BOcFlXbUptWlB2WDc5VlZoWldITzROZmFNdmcxNDM2T2lGZkxyZEI3dlBuK1pEU2FqSi9mN3cvclJZZmcrc1c4S2lHRUVFSUlJWVFRUWdnaC9wc2t5Q0ZFSVF1OWRZdGZ2dnNPT3djSGhyei9QaVZMbCtibTFhdnMzN21UeW9HQmxDcGRtaTU5KzJZN1p1L1dyVVJHUk5Da1ZTc2NuSjBMUE1mM0V5Ymt1OS9EMnh0SFoyZE9IRHBFdGRxMU9YN3dJQ3ExT2x1VkJJQzkyN1laOVpnUzR1SUtIT3ZpNXBZanlKRlpZU1JyQzVKTUNvVUM3NUlsdVhicEVpMDdkQURnNm9VTE9EbzdZMmR2bisrNWtwTXlMblkrUzdXRmhMaTRiSzArNXYveUN3QU5temVuWGZmdXJGbTJqRU43OWhqYWpHUzZkZjA2Ly9mWlp6UnMxb3htYmR2bTJKOFhwVkpKajRFRG1USnhJb3RuejJia0o1OFUrd1hEWXdjUEVoY2JTMkNkT3JrKzU5Y3VYY0xTeW9yVWxCUk9IajVNazFhdGNwMUhyOWV6Zk40ODdvV0ZaZHV1elNYSTQrM3JhMmhoazFWbWlPZEpYRDUvbm90bnoxSzdZVU9jWFA1dFJWR3lkR21DZ29QWnRXa1RSL2J0SzdRS0tDOHlDek56a3BLVHNNMVNVZVZwM2JoeWpwam8rd0E0T3J2bEcrS0FqTUJXMWdBVVpBUW9Ybi8veTJkcWhlSDNLSUJ4K2V3eFE1QkRwOVZ5K2V4eFhEMUw0T1Rxa1czOGsxYWhNSGE4dTVjdlk3NmRaZlM4RFZwMkltVEJEQzZmT1ZiZ1dCY1BieHEwN01UZFc5ZllzeW1Fc3BXcmMvbnM4V2RlYzJGSlRrckcwdHdDZHhjbkJ2VnVnMUtwUUtGUW9sUW9VQ2dWR1Y4VmlpejNsWSsra2pFdWM3d3k0OTk4RTZYeTBmR2dVcHRncWxZL0NtWmtoRExVYWhVcWxRbHFsUXExcVNyanExcUZxVXFGaWNvRTVYODhaQ0ZFVWZQMWRxZHYxMkRtTDk4SXdNd0ZxNmxmcXpKT0RyYkZ2REloaEJCQ0NDR0VFRUlJSWY1N0pNZ2hSQ0h6OXZXbCs0QUJWS2xlSFROemM2NWR2RWhjYkN4eHNiRWtKU2JpNHU2ZW94ckRqdlhyQWJCMWNLQnVVRkNCNTNpOFFzZTRYS29PMUtoWGo2My8vTU85c0RDTzdOdEhsZXJWY3dRZkhwL25jVnYvK1ljdGE5ZWlVQ2g0OTdQUGNQZjBMSEJ0V1dXMkxiR3d0RVNqMGVUWVg2WjhlVGF2V1VOQ1hCd2FqWWJiTjI1UXYyblRBdWVOajRzRHdNcmF1b0NSeHV2V3J4Lys1Y3FoMFdpWTlkTlAzTHg2RlZ0NysyeXRhQUNxMTYyTFZxdGw1NlpOSER0NGtLNTkrMUl4SU1Db2M3aTR1ZEd1V3pkczdPeUtQY1NoMVdyWnZuNDlLcFVxMXdvYmlmSHhYRDUzanNBNmRZaC8rSkQ5TzNiUXFIbHpURlE1ZjJ3YzJyMmIwOGVPMGFSVkszWnUrcmY5UWtweU1rQzJzTXNmTTJZVXl2bzE2ZW1zWHJJRVV6TXpnanQxeXJHL1ZjZU9YRHA3bGpYTGx1RmZyaHlPUmdTa1htYVdsbVlrSlNjL1U1QkRwOVd5Yy8wS05xNmNqMEtod0tPRUgrRjNyblAyMkQ2cTFHekkvYnQzK0c3Y0cza2VuMS9JNFBHV0lBVlZxZ0J3OC9UQjNzbVZzOGYyMDZuZmNCUUtCWmZQSFNjcElaNjZUZHZsR08vaTRaM25YRkgzd2xBb0ZEaTVaZjgzTERyaUxqcWRMdDlqSFI4TGpCZ3J0OG9kV1dWOXZ0YXZtSXRDcWFSei94SDVQc2ZCWGZvYmRlN05JUVUvdjhaSVNrN0cwc0lNZDFkSEJ2WXMraFpCUW9qaTE2ZHJDN2J2UGM2ZHUvZEpURXBoK3R5L21UQjZVSEV2U3dnaGhCQkNDQ0dFRUVLSS94d0pjZ2hSQkdyV3p5aEQvVEFtaHFYejVtRnRhMHY4dzRmY3VuWXRSeldDeUh2M2lJMkpRYWxVY3ViWU1Sb1lFV1F3UnQyZ0lIWnMzTWlzS1ZOSVNraWdjZkNUZlpJN05TV0ZnN3QyNGU3cFNYSnlNcHRYcjJiQThPRlBORWRNZERSbTV1YVltWnVqZVJUcXlLcEtqUnBzWExXS1EzdjNrcEtjakY2dnAwYmR1Z1hPbTlsYXBqQXZ6dHZZMldGdVljR1VyNzRpTVQ2ZVBtKzl4ZDZ0VzNOVUZMQzBzcUpEejU1VUNnZ2daUEZpekhLcE5wSWZZNElxaFUybjA2SFZhbEdyMVladFIvZnRJeVk2bXFDV0xYTzBpUUhZdFdVTFdxMldHdlhxa1p5VXhJSmZmMlgvenAwMGF0RWl4MWovY3VXb1Zxc1dyYnQweVJia1NJeVBCOGpXY3FaTDM3NzRseTJiWTQ1N2QrL3lad0hCb3FQNzkzUDk4bVVTNCtOeDgvUWs2djU5Mm5icmhvMXR6azhLbTZoVWRPM1hqMSsvKzQ3bGYvekIwTkdqaXowOFU1U3NMQzJJajAvQTNkWDFxWTZQaXJqTGdta1R1WHZyR2s2dUh2Ui81MU1VU2dVL2ZmbzJPOWV0b0VyTmhxalU2bHdERDVIaG9RQTRPTHVoeXZJZXk0K3hRWVBLTmVxemQvTXFybDA0VGVtS0FSemRreEVJcWQ2Z2VZNnhlWVVtOUhvOVl3ZTJ4czdSSmNlWUw5N3BSZnpEbUh3REY4K0RyMzhGU3BhcGhLdG4vbTJsZ3JzKzN5QkhYSHc4VmxZV2hUS1hFT0xsWUdxcVp2VHdYcnc3ZmhvQU8vZWRvSG5ENmpTc1UzQ2JLaUdFRUVJSUlZUVFRZ2doUk9HUklJY1FSU1FoUHA2NTA2YWgxK3NaOVBiYlRKczBpZnZoNFRtQ0hJZjM3Z1dnY2F0VzdOeTRrWWk3ZDNGN2dzb1htVUdENk1oSUR1emNTVkpTRXMzYnRzWGExcGE2UVVIczNiYU5xalZyNHVHZDl5Zk9jN1B1cjcrSWo0dWpYZmZ1cEtha0VMSjRNY2NPSEtCR3ZYcjVIbGZDMTVkNlRab0FHZTB5MUdvMWkyYk5vblB2M3JUcDBvVVNKVXNheGpxN3VsSzZmSG4yYk5sQ2VubzZwY3VYeDh2WHQ4QzFYYjE0RWNpb3pPSHU1ZlZFanlzL1ZqWTIxS2hYRDU5U3BhaFF0U3Avelo5UHhjZmEwV1FLcUZXTGNsV3FZRzVrYTVXOHBDUW5FL2Z3WVpHR0RHS2lvcGo2elRlMDd0eVplazJha0phYXl1YTFhekczc01qUkRnY2dJanljZmR1MjRlUG5oMS9ac3VqMWVqeTh2ZG04WmcwVkF3S3l0VEVCY0hGM3AvY2JiK1I0RERIUjBRRFlabW5iWW1kdm42TWlEVUJxYW1xMisrbHBhVnkvZkpsTDU4NXg0ZlJwQUZiTW40K1Rpd3NPVGs3czNySUY3NUlsY3cyV1pQTDE4Nk4ydzRZYzJyT0gvVHQzRmxwSTZrWGs1ZUZNYU5oZHl2ajdQZFh4ZGc1TzZIVTY2cmZvUUx0ZWIySm1ia0ZVeEYxTVRGVGN1bnFCbUtnSUhGM2Njd1FlNGgvRzhNVTd2UUFJN3RLUFdrRzV0OTk1M09NVk9pRDNpaDYxR2dXemQvTXE5bXdLd2RuTmc5Tkg5bEt5YkNYY3ZRcitkeUpUY21JOGVyMGVTNnRuYnp0VFZPcTE2SUNsWmNFVmhveXBaRktZUXNQdTR1WHhhbGV6RVVMa0ZGQ3BORzJiMTJYOXRvTUEvTjh2UzZsUXRxUzBXQkZDQ0NHRUVFSUlJWVFRNGptU0lJY1FSZURlM2JzcytPVVhraElUR1RwNnRDRnNrUEJZVllyWUJ3ODR1SHMzSHQ3ZXRHamZucVA3OXJGeDFTb0d2djEydG5FNm5ZNlk2R2dleHNZQ3NIN2xTcUlqSTRtS2lDQXFNaEtBTThlUGMvbjhlY3BWcXBSeHJyZzR6cDQ0QWNDMVM1ZUlqWW5CM3NIQnFQWHYycnlaUTN2MlVMWmlSUUxyMUVHdjEzUHl5QkZXL3ZrbkZwYVcrYllTS1Z1cEVtVXJWU0loTG82YlY2L2k0K2ZIdVJNblNFeEk0UFgvL1EvVlk2MDVHZ2NITTJmcVZCUUtCUjE2OWNwejNxK25UMGRwWXNMRG1CZ3VuenNId0x6cDArbmV2ejhkZS9XaWZmZnUyY1lIMXFtRFQ2bFNSajNlckRMYmpGeS9mSm1VbEJTODh3bVdKQ1VrOFBmQ2hRUjM2b1R6RTFSQ21EMWxDaEhoNGFoTlRVbU1qeWMxSlFVM2o2ZHIzNUFwdDlZMW1STGk0MGxKVGphMHBObXhZUU1KY1hFRWQreVlyVm9HUUVwS0NvdG56VUtuMDlIeDBldWhVQ2pvMUxzM00zLzRnUVcvL3NyYlk4ZG1hNWVTT2VaeDRXRmhRRVpMbWJpSER3SGpXNnNjTzNpUWtFV0xBSER6OUtSdTQ4WlVEZ3pFM01LQ2FkOThnOXJVbEY2REJ1Vm9mZk80TmwyN2N1N2tTV0lmUEREcXZDOHJIMDlYYm9lR1BmWHhhbE16Um4wNUhaVXFvNkpHZWxvcUM2WitpVmFiOGI2NmNPb3c5WnQzeUhIY25ldVhETGZQbnpoa2RKRERXRjRsUzFPeVRFWE9uemhBVWtJY09xMldwdTE2UHRFY0VXRzNBYkIzZXJwcUpZK0xEQS9OdDQxTXBzVDRPS09ERjlZMmRrYU5LNnhLRzhhNkhScUdqMmZoUEc5Q2lKZkw4RUdkT1hycUl2ZWpZb21MVCtTNzZZdjU5dE9ocjNSMUt5R0VFRUlJSVlRUVFnZ2hYaVFTNUJDaWtFWGZ2OCswcjcvR3l0cWFZV1BHR0VJY0NvVUN2VTVuR0tmVDZWZzJieDVwcWFrRWQreUlTcVdpYWR1MnJGbTZsSk9IRDFPdGRtM0QyS3NYTGpCbjZsVERQS2VPSHNYVjNSMy84dVdwMTdRcElZc1cwYkI1Y3pyMHpMakFtWnlVeE56cDAwbUlqNmY3Z0FHc1diYU11Vk9uTXZUOTk3R3l5ZnRUNlZxTmhuVXJWN0p2KzNaY1BUeDQ3YzAzRGVmc04zUW92MHllek1MZmZxTmx4NDQwYWRVcTM0dm9XLzc1QjYxV1M4ZGV2UWdQRFdYNUgzK3dkTTRjK2c0WllyZ0lrQkFYeDRhUUVDQ2pzc2lCSFR2bzNLZFByaGNKTWxzMi9MTmlCVnF0bG5iZHVyRjd5eGFXLy9FSGNiR3hOR25kT3R2NDNxKy9udWZhY25NdkxJeUhzYkZZMjloUU9UQ1EzVnUyb0ZBbzhnMnR4TVhHY3Vyb1VhclhxMmNJY214YXRRcUFxSWdJOUhwOXJvL0YzdEdSS3hjdUdPNDd1YmpRcFcvZkoxb3Z3UFlORzdoejR3WjNidDZrYmxCUW51TXlLMk00T0RseFB6eWNYVnUyWUdWdFRjUG0yZHRUcEtTa01IL0dETzZGaGRHcWMrZHMxVk5LbFNsRGs5YXQyYkZoQTNPbVR1WDFrU01MckVaeTgrcFZiR3h0c2JhMU5RUTVqRzJ0NGxPcUZNR2RPbEcxUmcxYzNOd00yeVB1M3NYR3pvNG1yVnJoYWtUNHhjTFNrbEdmZnBxdEtzaXJxSVMzRzBkUDMzbW1PVEpESEJwTk9uTi9uRUQ0blJ2VWI5NkIvZHZXRW43N1JxN0huRG1TVVZISXlkV1Q4eWNQa2hqL0VDc2pRd241ZVJCNUQwZVhqTW90cmJvTllPYTNIM0xqOGxsS2xxbElwZXI1VndWNjNNMnI1d0h3S3VuL3pPc0NzTEMwcGxyZHh0bTJIZGkrTHNlNHBJUzRRZzllNUZiSkpEZkdCRTJNY2Z0T0tEV3I1dC91UlFqeGFySzJzdURqVWYxNTc3UHA2UFY2RHArNHdLb05lK25TdGxGeEwwMElJWVFRUWdnaGhCQkNpUDhFQ1hJSVVjaWNYRjFwMzZNSFZhcFh4OW8yb3dSMWZGd2NlcjBlaTBmVkQzUTZIY3ZtenVYNjVjdFVxVjdkRUJhbzE3Z3hKdzhkNHE4RkM3Q3hzOE8vWERrQXZFdVdwT2Znd2JpNXUrUHE0WUdwbVZtMmM0WXNXbVNvZFBFd05wWS9wazhuUERTVTE5NThrNENhTmJHd3RPVFBtVFA1OWZ2dkdUUmlSSzdWSTI1Y3VjTHFwVXNKRHcybFJNbVNESDdubld6VkdxeHRiQmord1FmTW16NmRUYXRXY2ViWU1WcDE3a3o1eXBWenpIWHk4R0VPN3RwRjFabzE4U3hSQXM4U0pZZ0lEMmZYcGszczNyS0Z4c0hCM0xoeWhjV3paeE1YRzB0d3AwNkUzcnpKd2QyN2lZNk1wUHVBQWRnN091YVlkOXY2OVp3K2RveUtBUUVFQlFkVHNWbzFadjMwRXh0Q1FraUlqNmQ5ang2NXZpYVo3V2NnbzNMRi91M2JBZGl5ZGkxclY2d0FZT09xVlNpVlNwcTJhWU5lcitmQzZkTlVyVkVEQnllbmJITnB0VnJEN2VoSDFWQ2NIN1VhV2I5eUpiczJiOGE3WkVtdVhyeklnbDkvcFhPZlB0ZzlGaUxvUG1BQTNmcjNOd1E5OHZ0MGE4S2pLaHAzYnR6Z3o1a3pDYnQ5bXdkUlVVQkdhRVNsVXVIdTdZMlRpNHRoZTFKaVlyYlhMdXhPeGdWK1oxZFhvaU1qVWF0VUJMVnNtYTJxUnZUOSt5eWNPWlB3MEZCcU5XaEFzMXhhcnJUcTFJbjc0ZUdjTzNtUzZaTW1NV0RZc0R6REZDbkp5Vnk3ZURGSGF4cGpXNnRrdm04ZTUrYnB5Y2lQUDhaRVpmeVByMWM5eEFGUXNXeEo1aTAxN2lKL2ZwSVM0cGcvZFNMWExweWljLyszcVY2L0dmdTNyU1VxSW1lMWovaUhNWnc0dUJOVE0zTUdqdnFNbno0ZHpxNE5LMm5iMDdnUVZWcHFDZzhpN3hFZGNaZW8rK0VBeEVSRzhObndibWpTMC9sbTlob0FQRXI0WVdwbVRscHFDcVhLNXZ6M3BpQW45bWQ4djVlcEdQakV4NTQ2dkpzeUZRT3h0TTRJd0ZXb1ZnZDdSeGU2RFI2WmJaeTVwVFhXdHYrK3o4cFZxWW05a3dzOTNuZ3Z6N2xuZmZjeDlrNHVlZTUvRVp3K2Q1NkIzZk1PaVFraFhtMEJsVXJ6V3VmbUxBN1pDc0J2QzFZVFdMVU1KYjF6L2h3WFFnZ2hoQkJDQ0NHRUVFSVVMZ2x5Q0ZFRTZqVnB3c09ZR0RRYURUcXRsczJyVndOUTBzK1B1TmhZbHN5WncvWExsL0VzVVlLZWd3WVpqbE1xbGZRZE9wUVozMzdMM0tsVGFkK2pCM1ViTjhiU3lvb2FkZXNXZU40ckZ5NndiTzVjRWhNUzZERm9FQUUxYXdKUU9UQ1FydjM2OGZlZmZ6THRtMjlvMjYwYnRSczJCT0RxeFl2czJyU0pLeGN1b0ZBb2FOaThPVzI3ZHMzMVFybU5uUjF2anh2SGhyLy9aditPSGN5Yk5nMFhOemRxTm1oQXBXclZjSEZ6WTkrT0hmeXpmRG1PenM1MDZkUEhjR3liTGwyd3RMS2lTdlhxaEN4YXhLRTllMUNibXZMYW0yOVNyVll0dEJvTklZc1hjMlRmUHY1di9IaHFOMnBFbmFBZzNEMDlTVTlQNTU4Vkt6aTRheGR1bnA2RzU4eloxWlZoWThidzIvZmZzMmZyVmxKVFUrbmF0eTg2blk2SE1URllXRnBpYW1yS2hUTm5BRkNyMWFoVUtuWnQzb3lsbFJXMkRnNVVLRkVDRDI5djNMMjhjUFB3NE5ybHl5ejQ5VmNzTEMxcDkxZ3d4TXJhbW90bnpuRFMzeDhVQ25adjJZS0ZwU1dPTGk2Y1BuYU1YWnMzNDFlMkxHK01Hc1dKUTRkWXRYZ3hrei8rbUZKbHl1RHU1WVdadVRsS3BSS2xpUWttSmlhRzJ6cXRGazE2T2hxTmh2VDBkTVB0eFBoNFEzdWN1M2Z1Y0M4c0REZFBUMm8zYW9TM3J5L2V2cjY0ZTNsaFltSUNRUHlqcWhkemZ2NFpYMzkvRkFvRktjbkpuRHg4R0ZNek03eDhmREExTStQOUw3N0F3c0lDeUFnVkhkaTFpNDBoSWFTbHB0S3dlZk04QXpFS2hZSytiNzNGbjcvL3p2bFRwL2o1NjY5cDI2MGJEWm8yelRIMjRPN2RhRFFhS2oxVzBjVFkxaXI1ZVpJUXgzK0Z0NGNMT2swNllYZkQ4Zko4dWpZOVY4NmRZTVhzSDRtSnZrL2JucS9UTUxpeklRU1ZscHFTWS93L1MyYWhTVStqVnFOZ1BIMzhLRmUxSm5zMmhWQXJLQmdYZCs5c1k2OWZQTVBWOHlkSmVKalJIdXJ6RVQxSmlJdk51UWlGQXYveUFmaVdxUUJraExDVy9QWWRhYWtwcU5TbTdGeS9ndEtWcWxHdVNrMmpIdE9KL2R1NWUvczZqczV1bEN4YjZVbWVEZ0JDNWs4bktUR2VUNmNzd3RiZWtUZEdUMlRUM3dzNHRtOGJnWFdib0h6MHZWZWpZUXNzTGEwTng3MDE5aHMwbW5TTzdONUVRSjNHbUpyOUc1cTZkZlU4NjViTm9ldWdrYmg3NWQyNktUZUZWV25ER0tGaGQ5SHJOSGg1T0QrM2N3b2hYanlEWG12TDRaTVh1WG9qbExTMGRMNythU0cvZlBzZWFyWDhMQlpDQ0NHRUVFSUlJWVFRb2lqSlgrQ0VLQ0svVEo1TWJFeU00WDc1eXBWSlNrcmloODgvSnlVNW1aS2xTek5veElnYzFUWHNIUndZTm5vMGM2Wk5ZOVdTSlp3L2RZbzNSbzBxOEh3M3JseGg1NlpObUptYk0zREVpQnlWTW1vM2JJaEtwZUt2aFF1NWVPWU1WYXBYWjhia3lVUkZSQURnNis5UCt4NDk4Q2xWS3QvenFGUXFPdlRzU2MzNjlkbXlkaTNuVDUxaXc5OS9jL0hNR2RwMDZjTGFaY3V3ZDNUa3pYZmZ6VllWUXFGUVVLWkNCWDZlT0pHVWxCVDh5cGFsKzRBQk9EMnFabUdpVXRGOXdBREtWS2pBbW1YTDJMOWpCMGtKQ1RSbzNweWxjK1lRSFJsSnFUSmw2RDlzR0JhV2xvWjVIWnljR1BMKys4ejg0UWVjWEZ3eXFsdm85WHcvWVFKYWpTYmIya3VYTHcvQSs1OS9qcFcxTlkrN0Z4Ykd2R25UTUZHcEdEQjhPUFlPRHRuMk4yM1RobFdMRjdOa3poekRtcnYwNllOU3FhUk1oUXA0Ky9veVlQaHdWQ29WdFJvMHdLOXNXUTdzM01tMVM1YzRmdkFnNldscGFEU2FiQlZDOHVMcjUwZXRSMkVibjFLbEtGR3FGTjYrdmpuZUwxblZiZHlZVzlldmMvSE1HVUp2M1RJODc0NHVMblRvMGNOd2JOWUtJVmN1WEdEdHNtV29UVTNwT1hod2dZRWhFNVdLL3NPR3NlNnZ2emk0YXhkZVBqNjVqanQ5OUNpV1ZsWlVEc3hlQlNHb1pjdGNLMjA4aUlwaTg1bzErWjViNUUyaFVGQzlhbG1PblR6OVZFR09oekZSelB0cEFpcTFLVytNL29yeUFiVUFERlZqdE5yczMwdEg5MjdoMkw2dG1KbGIwTHI3SUFEYTlYcURLZVBmNGM4WjN6RGkweCt6aFJmT25UakFydlYvQWFBMk5jUE93Wmt5bFFKeDlmVEIxYk1FYnA0K2ZQL1JFQnljWFJrNDZqUERjV3NXeitUU21hTlVxZG1Rb0RaZCtlMmJzU3lZT3BHM1B2aW13R0RHM1Z2WCtHdmV6d0MwNmo0bzM4bzN1ZEhyOVNRbkphRFg2YkN5enFpdUZIVXZqSzJyRnVIczVrWDErczBBdUhqNkNMUC83eE5xTm1wSjd5RWZHSTQvZFdnM3kyYjl3UDN3VU5yMWVzT3dQVEk4ak9zWHo3Qm94amVNK25LNm9hV05NWUs3OURkcVhHRzBkRGwrNmpUVnE1Wjk0dWROQ1BGcVVhdE0rT1M5L2d3ZDh6MXBhZWxjdlJIS3ZDWHJHVEtnWTNFdlRRZ2hoQkJDQ0NHRUVFS0lWNW9FT1lRb0lpMDZkQ0F5SWdLbFVvbUhseGRWYXRRZ05TVUZEMjl2ZlB6OGFOV3BrNkdTd3VPY1hGMForZkhIclB2ckwwUGJsZnlVclZTSmdKbzFxVktqQmhXclZzVXBsOVlwQU5YcjFzWFZ3d01YTnpmTXpNMXAxTHc1cDQ0ZXBVbXJWcFRMcFVWS2ZqeTh2Umt3ZkRoUjkrOXpkUDkrNmpWcGdwMjlQYjNmZUFQL2N1V3dlZFJXSmlzdkh4K3ExYWxEcWRLbHFWYTdkcTd6QnRTcVJZV3FWZG0vY3llMUd6WkVvVkNnVnF0cDA2VUxRY0hCS0pYS0hNYzR1Ymd3NW9zdkRFRUZFNVdLaHMyYThUQTJGdlI2VkdvMXBjdVhKNkJXeHNYcDNFSWNBTzVlWGpScjI1YUtWYXZpNVp2emsvSjFHaldpV3ExYUpDVW1HdWJKUEtlRnBTVnZqeDJiclZxRWs0dExydFV0OUhvOUdvMEdyVWFEVHFkRG9WQmtWT2RRS2xFOCtwcjVPR3MxYUpEclduTmphbVpHLzJIRGpCNFBVSzVTSmJyMTcwL1ppaFd4ZXl5NGtoZWxVa21IbmoxcDJMeDVqdFl6cGN1WHg5SEZoVGZmZlpkcmx5NmhVbWRjcExhMHNpSllpQlZrQUFBZ0FFbEVRVlN3VGgwQzY5VEpNOGdSR1JHQnJaM2RFNjAvcTRvQkFYa0dTLzRMNnRXc3hEL2I5dEt4YmFzblB0Yk93Wm1Cb3o3RHpkTTNXN3VQKytGMzBPdjFXRm4vKzdxY1ByeUhGWE4rQXFCZHJ6ZXhjOHlvMk9CUndvL21uVjVqODk4TG1mZlRCQWE5K3psbTVobVZYMm8yYkVucENnRzRlZm5pNE94bVZEaGdjOGhDOW16OEcwOGZQM29QL1FBemN3dTZEbnlIRlhPbk1Pdi9QcWJQc0hGVXFsRS8xMlBQSE4zTHNsay9rSnFTVExXNlRhalJvSG11NHhTUHZzOTBXcTJodWthbXhQaUhhRFVhYk8wZERkL1hXMWN2UnEvWDA3UjlMOE5qS0Z1NUJzN3VYaHpidTVVbWJYdmc3bDBTZ01CNlRkbTZlaEc3TjY2a2R1TldoaW9sTlJ1MTVNelJmWnc3dnA4TnkrZlNvYy9RQXArTFRNRmRuMStRWThmdWZYUnNXZU9aNXhGQ3ZQeEtlcnN6YkVBbnBzN09DT1F0WGIyZGFsWEtVRHV3UWpHdlRBZ2hoQkJDQ0NHRUVFS0lWNWRDazNpOTRJK0dDeUZFTWNxc0NpREV5NlJwMTFFTTZ0V0dnYjFhUDVmenBhV2wwLzNOejVnLzh4ZWNuUnlmYW82SE1WR1ltcGxqWm01SjdJTklWc3ora1N2blR0QzYreUNhZGVqTjF0V0wyQkx5SjNxOW5vYkJuZW5jLysxc3grdTBXdjZjOFEybmorekJ6ZE9IM3NQR1VxSlVXYVBPUGFaL01DNGUzb3laOUR1ckYvN0svbTFyY1hielpNVDRIN0d4Ky9meGJGbTFpRTByNTZOUUtBaHEzWlZXM1FZYXFuK0UzYnJLeGhWL2NPSFVZUUNxMW1wRTM3Yy95ck1kejAvajN5YnM1bFZlR3phT2FuVWFHOGFsSkNleGJmVmlkcXhiVHRrcU5SZ3lkaExoZDY3ejR5ZkRjWFR4WU54M2M3SUZQNDd0MjhhUzN5WVRVS2N4L2QvNUpNZjJxclViTWVCLzR3M2I0eDgrWVBMWU4waExTZVovRTM2bWhGKzVITS9EdU8vbUdyWk5IdnM2a2VHaGZMOXc4eE05bDFubmVCS1IwZEVNSHZZT2Y4MytVdG9uQ0NHQWpOL0ZQdnI2ZHc0ZFB3K0FqWlVsTTc4Zmc0ZWJVd0ZIQ2lHRUVFSUlJWVFRUWdnaG5vYjhkVjRJOGNLVEVJY1FCVE0xVmRPa2ZqVTJiOTlKbng1ZG4ycU9qWC9ONThqdVRkbTIyZG83VXNLdkxGTS8veCtoTjY0QVVMOUZoeHdoRGdDbGlRbjlSbnpNb2w4bWNlcndicVpPK0I5MW1yU2grK3Z2R25YK3ROUVVwbjB4aXRBYlYvQW9VWW9oNHlabEMzRUF0T3pjRjRWQ3djYS8vbURYaHBVNHVYbmlYeUdBcFRQL2p6dlhMd0ZnWm01QnEyNERDV3FkLy9NUVdMY3BZVGV2c3VTM3lTejViWEtPL1FxRmduck4yZ0d3K3M5ZjBldjF0T2t4S0VmMWpzQzZUZGl3WWg2bkQrOG1LbUl3em02ZVdiYlA1Y3JaRThRL2pNSEdMcVBxalkyZEkyMTZEQ1prL25RTzdkeVFMY2lSMVpqK3dmbmV6MDlrZUNoaitnZlRvRVZIdWd4OHgrampBRFp2MjBuamV0VWt4Q0dFTUZBb0ZJejdYMStHanZrL0lxTmppVTlNNHJQdjVqSjkwcnVZbVJyZklrb0lJWVFRUWdnaGhCQkNDR0VjK1F1OUVFSUk4WXBvMzdJK24vM2ZmSHAxemJ0MVUzNUtscW5JN2FzWDBHbzFxRTNOOFMxZG5oYWQrcUJVbXBDYWtveTVoU1dkQjR5Z1pzT1dlYzZoTkRHaDN6dWZVSHBISU91V3pzSzN0UEdsOTAzTnpMRzFkNkppb0NOOWhuMkl1YVZWcnVOYWRPcURnN01iMXk2Y3BIN3pEdWoxZXN6TUxiQzB0cUZtdzVZMGJkL0xFSnJJVCtPMjNYRndkdVhheGRPa0ppZWgxK3NOajhIYTFwNEtBYlh4cnhCQWVsb3FYcjZsVVpxb0NLalRPTmZIM0xuZmNFeFVLcHhjUGJKdEh6VHFjNXpkdlRDM3NNeDJUUDNtSFhCd2NxTmlZSjA4MTVjWklua1dwY3BWZWFMeEdxMldrTFhybURoMjBET2ZXd2p4YW5Hd3MrYkxzYTh6OHBPZlNkZG91WG9qbEo5bUxtZmNPMzBrZEN1RUVFSUlJWVFRUWdnaFJDR1QxaXBDQ0NGRUVYamVyVlV5amYzeU41bzFiVW03VmkwS2RkNkhENkxRYWpVNHVyZ2JmVXhDWEN6V3R2WkdqYjEyNFJScVUzTmMzTDB3dDdSNjRvdUN5WWtKcUUxTlVhbE5uK2k0RjAzbTgrRGpuM3VWanFLMmJ0TVdkdXpjeXVUeHc0cmwvRUtJRjkvYXpmdjQ4YmZsaHZ2dkRlMUJ4MVlOaTNGRlFnZ2hoQkJDQ0NHRUVFSzhlcFRGdlFBaGhCQkNGSjcrUFlKWnRQd3ZkRHBkb2M1cjUrajhSQ0VPd09nUUI0Qi9oUUI4L010aFlXWDlWSi9zdHJDeWZ1bERIUER2ODFBY2REb2RpNWF2cEgvM1ZzVnlmaUhFeTZGOXkvcTBhZlp2TmFGcGMxWnkvdkxONGx1UUVFSUlJWVFRUWdnaGhCQ3ZJQWx5Q0NHRUVLK1FLaFg4OEhLelo4V3FOY1c5RlBHU1dSR3lCaTgzZXlwWEtGWGNTeEZDdk1BVUNnV2podlNnakY4SkFEUWFIWjkvTjQrWTJQaGlYcGtRUWdnaGhCQkNDQ0dFRUs4T2FhMGlSQjZhZGgxVjNFc1FRcnpraXFPMUNrQlllQlFqUHByQ3ZGK240ZXprK056UEwxNCtVZEhSREI0K2tobmZ2b2VYdTFOeEwwY0k4Uks0ZC84QlE4ZDhUMXhDSWdDVnlwZmtoOC9md2N4VVhjd3JFMElJSVlRUVFnZ2hoQkRpNVNkQkRpSHlNSC9aeHVKZWdoRGlKUmRRMlo5cWxjb1V5N24vV0xxQjY2R3hmUDNaeDhWeWZ2RnkrZVRMYi9BdjRWQXN3U01oeE12cjZNbUxqSjM0RzNwOXh2OVNCdFVMWU1LWXdTaWZva1dXRUVJSUlZUVFRZ2doaEJEaVh4TGtFRUlJSVY1QjZla2FSbncwaGZadDI5R2xmZHZpWG81NGdZV3NYY2MvRzlZelk5SzdxTldxNGw2T0VPSWxzM0xkTHFiUCtkdHd2MmZIcGd3ZjFMa1lWeVNFRUVJSUlZUVFRZ2doeE10UFdkd0xFRUlJSVVUaFU2dFZUQmd6bUQ4V0xPTEt0ZXZGdlJ6eGdycHk3VHAvTEZ6TWhER0RKY1FoaEhncTNkbzFwbWZIcG9iN3k5ZnNZT1c2WGNXNElpR0VFRUlJSVY0c2Z5OWF4SmExYTR0N0dmblNhalJjdjN5NXVKZFI1TFJhcmFHaVlINVNVMUtNbWk4K0x1NVpsNVRydWVQajRveGFaMkY0MGQ2Zkw4TnJsSmVVbEJST0hUbFNxSE1tSmlTUWxKaFlxSE1LSVY0ZThoZDdJWVFRNGhYbDVlN0V1ME43OFBFWFgvUExqOS9oNHV4VTNFc1NMNURJcUdnKyt2d3IzaDNhQXk5M2VXOElJWjdlMElHZGlJaUtZZGYra3dETW1CdUNxN005amVvRUZQUEtoQkJDQ0NHRUtINkhkdS9HeGMyTmxoMDZHRFUrTVQ0K3p3dTNMdTd1SkNZa0VISDNib0h6Mk5yWjRlem1adFE1Vnl4WXdPbWpSM25ubzQvd0xGSENxR015YlZ1Ly9vbkdaMlZsYlUzZG9LQ25QdjVKYURVYTV2LzZLeFlXRnZSNi9YV1V5dHcvNTZ4SlQyZmFwRWs0T1R2VFkrQkFyRzF0Y3gxMysvcDFaazJaUWxETGxrYS90c2JZdEhvMSs3WnY1NnRwMDFDYm1oYmF2SGw1MHZkblVYcFpYcU84ckZ5d2dOUEhqbUdpVWxFNU1QQ1o1M3NRRmNXVWlSTXBVNkVDL1ljTks0UVZDaUZlTmhMa0VFSUlJVjVoUWZVQ3VCZjVnTkVmZjhhTUh5WmpZMk5kM0VzU0w0RDQrQVRlLy9nenVyVnJTRkE5dWRBcWhIZzJTb1dDajBmMkl6cm1JV2N2M0VDdjEvUFZUd3Y1NlVzN0twWXRXZHpMRTBJSUlZUVFSV2poYjc5eDlzUUpBQ1pPbllxcG1WbU9NZUdob1d4ZXM0YnJseStqMVdodzlmUWtxRVVMcXRXdW5ldWNSVDIrc01YR3hMQjB6aHhhZGVwRXFUSmxudWpZM1pzM0UzYm5EcDFmZXcwTFM4dU1iVnUyc0hQVHBsekhUNTQ1azV0WHI3TGcxMThMbkx0KzA2WjA2dDNicUhVMGJkT0dVMGVPc0hySkVvYVBIV3Y4QXdBMnIxNzlST096Y25GemUyNUJEaE9WQ2ljWEYvYnYyRUY2ZWpwOWh3ekJ4TVFreDdqTmE5WVFlZThlanM3T1dOblk1RG1mbDQ4UEZhdFdaZXMvLzZCSlQ2ZE4xNjVjT0gyYVAyYk1NSHBOdFJvMG9QdUFBYm52VkNnTU45Y3VYMjcwbkFCQndjSFkyZHNEaGYvK0xFb3YrbXUwYytQR2ZNZWFXMWdBOE0rS0ZVUkZST1E3dGtucjFnV2UyOUhaR2IreVpUbDc0Z1JuamgrblN2WHFScTVhQ1BHcWtDQ0hFRUlJOFlycjJiRXBEMkxpR1AzSkJINzQrZ3NKYy96SHhjY25NUHFUQ2RRTExKdXRIWUlRUWp3TFUxTTFYMy80RnU5OE5JVTdkKytUbHBiT3gxLy96b3h2MzhmTHc3bTRseWVFRUVJSUlZckFtZVBIT1hmeVpMNWpibDY3eHV5ZmZpSTlQUjAzVDAvVXBxYUUzYnJGa2psemlJdU5KU2c0K0xtT0x3cGFqWWFJdTNlWi84c3ZEUHZnQTl3OVBZMDY3dnlwVTJ3SUNjSGN3b0s0aHc5elhDai84SnR2RExkM2I5bkMvaDA3QUtoVXJScVRaODRrTFRXVjhTTkgwclpyVnhxM2FwWDkyR0hEc29WcU52ejlkNEhyc1hOd3dOekNvc0N4SGlWS1VLMVdyV3piWE56Y0dQUGxsd1dlSTZ0eFE0YyswZmpDMExGWEwxS1NremwrOENDTFo4M0tVZVhneHBVcjdONnlCUmQzZC9xOCtTYUtMR0dLeDVtb1ZQUis0dzBzcmEzWnVXa1R6bTV1K1ByNUVkU3lwVkZyMmIxbFM2N2JNOXVLWkQzMzNtM2JqSm96VTQxNjlReEJqcUo2ZnhhVkYvazEyaEFTWXRSeE1kSFJCWTdOREhJVUZBNnh0ckZCYldyS2pjdVhpYjUvUDg5eDNpVkxVcnA4ZWFQV0o0UjRlVWlRUXdnaGhQZ1BHREtnSTdNV3JPWHQwZVA0OFpzdnBjM0tmMVJrVkRUdmYvd1o5UUxMOHRhQTRpK1pLWVI0dGRqYVdQSHRwME1aOGVGUHhNWWw4REEra1RGZnpHREt4Skc0dVRnVTkvS0VFRUlJSWY3ejlIbzlwNDhkbzJxTkd2bGUvRFJHY2xJU3E1Y3NvVnpseWx3OGN5YlhNVnF0bG1WejU1S2VuazZYdm4wTmxSY3VuRDdOL0Y5K1llUHExUVRVcnYzdkJlY2lIbDlVbkZ4YzZEZDBLTE9uVEdIdTFLbU0rUEREQXM5NTQ4b1ZGcythaFVxdFp2QTc3K0RtNFpGampJUFR2Mys3eWZ5a2YxYjN3c0lBY0hSeHliWTlMVFVWdlY2UHVibTVZVnRlRlQ0ZUZ4TWR6Y1d6Wi9NZEUxQ3pabzRneDh0Q29WRFFZK0JBa3BPU3FGS2pSclo5S2NuSkxKMDdGd3RMU3dhUEdKSHJjNTVwMDZwVm5EaDhtQSsvK1laT3ZYdFR0bUpGeWxXdWpGS3BwRjMzN3YrT1c3MmE3ZXZYTTNubXpCeHpaQTBKN04yMkRVMTZPazFhdDBhbjB3R2dWQ3JScEtleklTU0VzUk1uNHVUcW1tT083ei83ak1pSWlGem56MVJVNzgraThxSytScGx5Q3kxRjNydUhUcWZETFV0SVJxdlJFQjRhaW5mSmt0bkdacjVtbVl3TmgreDdGT1RLUzhQbXpTWElJY1FyU0lJY1FnZ2h4SCtBVXFGZzZNQ09PRGpzWVBoN0h6RHA4MDhwNCs5WDNNc1N6OUdWYTlmNTZQT3Y2TjZ1RVQwNk5pbnU1UWdoWGxHZTdzNU0rbVFJNzQ2ZlJtcGFPdmZ1UCtEOUNkT1pNdkYvdURnVjdSL1FoUkJDQ0NGRS92UjZQWXRueldMM2xpMjA2OVlOdjdKbG4zcXVmMWFzSUNrcGliYmR1dVVaNURoLzZoUVBvcUlvV2JwMHR2WVpGYXBXcFhKZ0lHZU9IK2Y0Z1FNMGJkUG11WXd2U3Y3bHl0R2haMDlXTDEzS0g5T25NL3lERDNKdE13Tnc2L3AxNWsyZmpoNFlNR3dZUG41UDkvZVp3M3YzWXFKUzViaDRHL1BnQVVDMmxoTjVYZWpmdVdrVEcvNyttOHFCZ2ZRYk92U1pBejR2cW8rR0R6Y0VKREpkT0gyYUpiTm41enIrdS9IamMyekwraHdtSmlZU0V4MXR1RitoYXRWbldsL1k3ZHZjdm5HREpxMWJvMyswVG9WQ3diWExsOW03YlJzQnRXcnhMQi9KS283MzU1TjYwVjhqeUFqRlpBYXM0bUpqT1hQaUJLY09IK2JXOWV2NCt2bng5cmh4aHJFbmp4NWwrYng1MkRzNFVMbDZkYXBVcjQ2dnYzK080QlZraERBNjlPeVpiWnRPcDBPcFZCcTFydUtvYmlPRWVENGt5Q0dFRUVMOGgvVHMyQlIzRjBkR2YvUXBnL3YzcFV1SGRzVzlKUEVjL0wxbUhYLzh1WmozaHZZZ3FGNUFjUzlIQ1BHS0sxL0dsNjgvSHNKSFg4OGtQVjNEM1h0UnZEOWhPajk5K1QrY0hlMktlM2xDQ0NHRUVQOVpTcVdTenErOXh0WjE2NWo1d3crVXIxS0ZObDI3R3QxcUlkUFZpeGM1dW44L0xUdDB5UGVUK3BjZVZYWUlxRmt6eDc3TW9NVzFTNWNNUVl1aUhsL1U2amR0eXMyclZ6bDE5Q2k3Tm0rbVpZZWNsVENqN3Q5bjlwUXA2SFE2QnI3OU5tVXJWbnlxYzUwOWNZS2orL2ZUb0ZrekFGWXZYWXFOblIwbUppYWNPbklFaFVLQnI3OS92bk9jTzNtU2pTRWgrSlFxUmUvWFg4OFc0Z2k5ZVpQTmE5YlF0WDkvN0IxZS91cDZEWm8xTTdRc2VkeXhBd2RJVGtxaVFiTm14UlprOFNsVml1TUhENUtVbUloV3EwV2hVS0JRS0xoODdod09Uazc0bENyMXpPZDRudS9QcC9HaXYwWTZuWTVlcjcvT2xmUG5tVFpwRW1HM2JxRTJOYVY4NWNyMEhUS0VDbFdyRW5yekpuLzg4Z3VkZXZlbVJ0MjZlSlVvd2RrVEp6aDc0Z1I3dDIzRDF0NmVLb0dCTkd2VEJyMWVuK3RqU1VwTVpQT2FOVnkvZEluaFk4ZG1hMmx6Y05jdVRoNDVRdDNHamFrU0dJaUpTaTd4Q3ZHcWsrOXlJWVFRNGo4bXFGNEEvaVc5K09LSFB6aDY0aFR2alJpS3M1TzBXbmtWUlVWSDg5T01tZHk3RjhiMGI5L0R5MTFlWnlIRTgxR2phbG0rK3ZCTlBwMDBpM1NObHRDN2tZeWVNSU1wRS8rSGc3MU53Uk1JSVlRUVFvZ2lVYTlKRTJyVXE4ZnVMVnZZdldVTFU3NzhrcHIxNjlPeVkwZWpXcENrcDZXeGN1RkMzRDA5Q3d4SWhOMitEWUNYcjIrT2ZSN2UzZ0RjdjNmdnVZMS9Icm9QR0lCM3laSTBiTjQ4MS8zT3JxNjA2dFFKTjA5UHlsU29rTzljdVgzS1hxZlRzWGZiTmphR2hPRGw0MFByenAxUm01cHk2dWhSRXVQakFiQzBzcUpEejU3NWhteHVYcnZHMHJsemNYWjFaZEE3NzZBMk5jMjJQems1bWF1WExqSHorKzhaT25vMDlvNk8rYTQxTWlMaWhhNEswTDVIanp6M1hUeDdsdVNrSkRyMDdQbFVJWUhZQnc4NGVmaHdydnR1WGJzR3dNNk5HN050YjlLNmRiYjdtZTAzYnQrNGdWYXJ4Y1RFQk1pb09sUDFzZllpejZJdzM1K0Y3VVYvalhadDJzVEdWYXV3ZDNTa2ZPWEt0T3pRZ2RMbHk2UEtFcVpZdTN3NTV1Ym1sS3RVQ1FCM0x5L2N2YnhvMGI0OTBmZnZjK3JZTWM0Y084YStIVHRvM3JZdHdaMDZNZXJUVDdHeXNTRWxKWVY5MjdheGUvTm1VbEpTcUJ3WVNGcGFXcllnQndvRkQ2S2lXREo3Tm10c2JLalZvQUVObWpZMXpDR0VlUFZJa0VNSUlZVDREL0x5Y0diR3BIZFovUGRXQmc4ZlNiOWVQZWpScGFQUkpmdkVpMDJuMDdFaVpBMS9MbHRCbHpZTkdUK3FCMnExL05vbmhIaSthZ2RXNEl1eGIvRFpkN1BSYUhUY0RvdklxTXd4OFgvWTIxb1g5L0tFRUVJSUlmNnpUTTNNYU5HK1BmVWFOMmJidW5VYzNMT0hrNGNQMDdCRkM1cTBibzI1dVhtZXgyNWF2WnFZNkdqZUhqZk9jTEU1TDdHUFduelk1VkxSd2ZaUmFDVCs0Y1BuTnY1NU1EVXpJNmhseTN6SDVIVVIvWEhkK3ZjMzNENTM4aVFYejV3aExUV1ZNOGVPNGV2dlQ0K0JBMGxMU3lNdExZM1JuMytPWHFkRHA5TVpQcVdmbnBhV0k2QUJFSHJyRnZPbVRzWFN5b28zMzNzUEsrdWN2NXVYcVZDQjNvTUhzM2oyYkg3LzhVZUdqUmxqZUU1elkyVnRUWU5jSHRlK2JkdElURWdndUZPbkhQczJyMTV0MVBQd29uc1FGY1dHa0pCOHh6eSsvL0dRZ0x1bkp3cUZndENiTjlHa3AyT2lVbkgzemgwZVJFWGxXbkhtYVJYbSsvTmxVaGl2VWFNV0xhaFlyUnJIRHh4ZzU2Wk5ITnk5TzgrNXhvOGNtZWUrSnExYTBlZXR0N0N4eTZoV2FXMWp3LzZkT3ptd2N5Y3B5Y2w0ZUh2VHNWY3ZRK3VydnhjdDR0RHUzVXllT1pPNlFVSFVxbCtmWXdjUHNuUFRKblp1M01pZXJWdXBVYmN1allPRDgzMThRb2lYay94Rlh3Z2hoUGlQVXF0VkRPelZtaFpCTlprMlp5V3IxMitrYjg5dXRHclJERlVCZjR3Ukx5YU5Wc3VtcmR0WnRId2xYbTcyekpBcUhFS0lZbGF2WmlVbWpCN001OS9QUTZ2VmNmUE9QVVpQbU1GUFg3NkRyWTFWY1M5UENDR0VFT0kvemNyR2hvNjllOU93UlFzMnIxbkR6bzBiT2J4bkQxMzY5cVZLOWVvNXhvZmV2TW0rN2R0cDBLeVpVYTBlVXBLVEFUQXpNOHV4ei9UUk5wMU9oMGFqUWFWU0ZmbjRvbUJzRlFwaktsWW9sVW9tL2ZxcjRYN3RoZzBOdDJPaW83bDQ1Z3ptRmhZTUd6T0dqMGVNWVBJbm4rUTdYN08yYldtVkpVQ2gwK2s0ZGVRSXE1WXNRYVZXTTJqRUNFeE5UWW1QaTBPcjBhRFZhTkJvdFJsZk5ScHM3T3lvVkswYVowK2NZUGFVS1F6NzRBTXNyWEwrRGwrNmZIbnNIUjFwM3JadGpuMG5EaDRrTVNFaDEzM1hMMTBxc05MSDg2RFg2UUNldW1XSFg5bXlUSjQ1TThmMll3Y09zUHlQUHdCeTNaK1YydFFVWjFkWEV1TGpTVTlMdzlUTWpMdDM3dURxNFpGcnhSbGpGZVg3ODNsNkVWNGpsVnFkcmNwTnA5NjlzKzFQVFVsQnE5WG0rajJTYWZYU3BRQzR1TGtCc0huTkduWnMySUJPcDhQWjFaV092WG9SV0tkT3ZoKzBNMUdwcU4yd0lUWHIxK2Zvdm4xcytlY2ZEdS9keTlIOSt4bjcxVmM0U05WbElWNHBFdVFRUWdnaC91TzhQSno1OXRPaG5MbHduVC8vMnN3Zmk1YlN1WDFiZ3BzM3dVVisrWDhwUkVaSHMzbmJUa0xXcnFOVUNWZkd2ZDJUeWhXZXZYK3FFRUlVaG9aMXF2THBld09aK09OOGREb2QxMi9kWmZUbnYvRGpseU93c2JJc2VBSWhoQkJDQ0ZHa1VwS1QwVDI2VUlwQzhlL3RMTFJhTFNzV0xNRE93U0ZiT0NBL2VyMCtZOHBjTGtwbXZTQ2JlYnVveHhlRlpya0VGQ0NqVFlPVHEydTJRTXpCWGJ0SVNrek04eGhqcTZSbVZ0eG8xS0pGbnUxdHZodzlPc2UyUTd0M3MyckpFc1A5S1JNbkZuZ3VoVUtCU3FVaUlqeWNQMmJNWU1oNzc2RlNxN09OZWV1OTl3aTdkWXVvKy9keGRuVTE2akZrSGxmVUV1TGoyYkZoUTRGakZBb0ZhNWN2TDNDK0JzMmE0ZWpzWE9DNDhOQlFRaFl0UXFWU29kRm9qRnJycUU4L1JXMXF5aStUSjJObWJrN04rdldwVnJ1MlVjZm1wVGplbjAvcVpYcU5zcXJmdEtuaDlvT29LS1orL1RYVmF0ZW1SZnYyZVI2VEdlVElWS2xhTmM2ZE9FSE5CZzBvWDZVS1NvV0NtS2lvYkdOU0h3WFdvdS9menpHZmY3bHkrUGo1Y2Y3VUtaS1RraVRFSWNRclNJSWNRZ2doaEFDZ1NnVS9KbzhmeHVWcmQvaG55d0VHRC91TE12NmxhUnJVZ09vQlZmSDI4aXp1Sllvc1FzUHVjdnpVYVhiczNzZVZhMWRwWEs4YUU4Y09vcXgvaWVKZW1oQkM1TkNrZmpXMFdoM2ZURm1BVHEvbjZvMVFSbjR5bGU4K0c0YUxZOEc5MklVUVFnZ2hST0c3ZnZreU96WnU1UEs1YzFqYjJOQzJhMWZxTldtU2F6dU9uWnMyY1M4c2pEZEdqVEpVdXlpSTJ0U1V0TlJVTkdscDhGaTdsclMwTkFCVUtwV2hSVXRSank4S3VZVmF0Rm90Mjlldng5dlhOOXYrTThlT2taU1lhSFFRcGlCcVU5TmMyNkxrcFdhREJ0eThkZzAzVDArc3JhMHhzN0JnNlp3NWxLbFlrZUNPSFZHYm1xSldxNWs5WlFyUmtaRjhQWDI2SWJTeGJONDhqaDg4eUlGZHUyalVva1dPdVJmTm1rVlNZaUtmLy9SVG9UeTJ3cEtjbU1qZWJkdU1HbXZNdUNyVnF4Y1lFb2lKam1iZTlPazRPanRUcG1KRm84K2YrWDBYR3hOanFOandySlZraXZQOWFheVg2VFhLVFZKaUl2T21UeWM1S1lrRGoxcWs1Q2EzaWg5ZVBqNjhOMkVDZnk5YXhEOHJWdVI3bnUvR2o4OTFlM0ZXU2hGQ0ZEMEpjZ2doaEJBaW03TCtKWGpmdndUdnZONkZnOGZPcy8vb1VlWXZXb3hDcWFKcXBZcjRsUERHeDlzTGJ5OVBiRzFzc0xTd3dNTFNBblVSbFNuOXIwclhhRWhPU2lZcE9abTQrSGhDdys1eU96U00yM2RDT1gzdVBIcWRodXBWeTlLeFpRM3FmdGdmVTFOMXdaTUtJVVF4YXQ2b09scWRsbStuTGtLdjEzUHpkamdqUC9xWnlST0c0K05wL0NmM2hCQkNDQ0hFMDlQcjladzdlWkpkbXpaeCs4WU5yRzF0YWQrakIzV0RnbklOY0dUYXZtNGRBSE4rL2puUE1lTkhqZ1QrdldCcGEyZEgxUDM3eEQxOGlMV3RiYmF4OGJHeEFOaytRVjdVNDUrWHVFZm50bmxzVFUvcTN0MjdodHVKOGZIUE5CZUFXcTNtdFRmZU1OeFBTa3hFcDlQaDZ1Nk9kNWIySFptVkY3SlczdWpXcngrbEsxU2dSdDI2T2VaTlMwMGxKam9hSHorL1BNKzlaZTNhUFBlNXVMazljK1dKUE9kMmQ4KzNaY2JKdzRkWk1tY09BQTJiTjZkRHo1N1BkTDc0dURobS8vd3phYW1wdlBYZWV4dy9lUENKams5T1N1SmhUQXlPenM3TW1UcVZ2a09HWVA1WVNPbFpGZGI3czdDOGJLOVJWckV4TWN6OStXY3NMQzE1ZjhLRUhGVkxvdTdmNTgvZmY2ZE1oUXBHemRjdmwvWTJoM2J2NXNxRkM3bnVPN2hyRjljdlgzNjZ4UXNoWGdweXhVVUlJWVFRdVRJMVZSTlVMNENnZWdIbzlYckN3cU00ZC9rR29XSDMyYjd6SEdIaFVTUW1KcE9VbkVwU1NqSWFUYzdTcStMcHFWUktMTTB0c0xRd3c4cktBaThQWjN3OFhhbFp0UVFEdXdmaDVlRmNwT1ZoaFJDaUtBUTNyb1daV3MzWFV4YVFydEZ5TC9JQkl6K2F3dVR4d3loWDJxZTRseWVFRUVJSThVclQ2L1g4OFBublJONjdoMDFtZ0tOeFk5VHFnajhZVUtWR2pUejNuVGgwQ0lDQW1qVlJacWwrNGVyaFFkVDkrNFNIaHVKWkludjF5THVob1FEWnRoZjErT2ZsN3AwN0FJYXFDay9ycHkrK3lIZi85dlhyMmI1Ky9WUFBILzVvbmNhMFExR3AxYm1HT0FEdTNMaUJUcWVqWk9uU2VSNi85WjkvOHR4WHZrcVZJZ3R5RkdUL3pwMG9GQXE4ZkgwNXNHc1hOZXZYeDhQYis2bm1pbzZNWlBhVUtjVEh4ZkhXZSs4OTFldC80OG9WQUh6OS9OaTdmVHVybHl5aDErREJUN1dldkJUVysvTjVlZEZlbzB5aHQyNHhkOW8wWE56YzZQUFdXOHlmTVFNZlB6K0NXcmJFMGRtWmF4Y3Y4dGZDaFpTcFVJRitRNFlZTldmV1ZqZVpybHk0QUJjdTVMcnYwdG16VDcxK0ljVExRWUljUWdnaGhDaVFRcUhBMjlNRmIwK1g0bDZLRUVLSWwxemordFd3dGJIaWsyOS9Kems1allmeGliejcyWFMrR3ZjR05RTEtGZmZ5aEJCQ0NDRmVXWHE5bnBUa1pEcjA3RW5kb0tCc0ZSY0swdnYxMS9QY2x4bms2RDVnUUxhMksyVXJWdVQ4cVZPY09YNmNHdlhxWlR2bTdJa1RBRlNvV3ZXNWpYOWV6cDg2QllCdlBzR0d4ejJNaWNIR3ppN2JKL3BIakJ0bnVIMzgwQ0ZPSFRtUzdaaTZRVUUwYk40ODEvbStuekNod0hPZU8za1NJTjlLR3NiSW5NZlZ3eVBQTWZsVlhDZ3VKdzRkNHRhMWExUU1DS0IxNTg3OC9OVlhMUHI5ZDk0ZU53NUxLNnNubXV2V3RXc3MrTzAzMGxKVEdmajIyL2crNVhPYStkNnBFeFNFbVlVRm0xYXRva0xWcWxUTkowajF0T2Q0MXZmbjgvQWl2a2FaM0R3OUNXclJnb1l0V21CaVlrTHpkdTNZc25ZdGgzYnZ4dGZmbjV0WHI5S29aVXZhZE9ueTNKODNJY1NyUS83MUVFSUlJWVFRUWdqeFhBVldLY09VTDBkaWI1dlIwenNsSlpVUHYvNk43WHVQRi9QS2hCQkNDQ0ZlWFVxbGtnKy8vcHFHelpzL1VZamphVldyWFJ0ekN3c3VuRDdONmFOSERkc3ZuRDdObVdQSGNIQnl5bmFCdXFqSEYrVGUzYnZzM0xqUlVCWGhhY1JFUjNQeXlCSGNQRHh3eXlmWThMaDkyN2N6Y2N3WUl1N2VwV1dIRGd3ZFBScHJXMXQ4L1B6dzhmT2o4MnV2OGRHa1NZYnhuLzN3QSsxNzlFQnBZb0tMdTd2aFB3ZG5aeTZkTzhlNHI3K21XWnMyZVo3dllXd3NSL2J2eDluTjdZbXFsc3o0OWx1MlBXcXpBeGx0Vlk0L0N2THMzTGdSVFhxNjBYTTlqY0o0alFEQ2J0OG1aUEZpMUthbXRPdmVIVGRQVDFwMTdreGtSQVJ6ZnY3NWlWclo3TnUrblprLy9JQldvK0hOVWFPTWJxUHh1TlNVRk00Y080YUh0emVPenM0MERnN0czZE9Ua0VXTERPMVFubFZodkQ4TDhpcS9SbG1wMVdxYXRHNk5TcVZDb1ZEZzZPeE15ZEtsMGV2MTNMNStIWUNZcUNqdWg0Yy84N21FRVA5ZFVwRkRDQ0dFRUVJSUljUnpWOWEvQk5PK2VaY1B2dnlGZS9jZm9OSG8rT3FuQmNRK1RLQnJ1NkRpWHA0UVFnZ2h4Q3ZuNXRXcm5EbHVYSEMyZlk4ZXo5ek8wOExTa2k1OStyQjA3bHdXelpyRmpvMGJVU3FWaE42NmhVcWxvc2ZBZ2E4a0ZFc0FBQ0FBU1VSQlZKaW9WTTl0ZkVHT0h6akFyczJiZVgza3lLZDZ2SnIwZEpiT21ZTW1QWjNtN2RvOTBiSEpTVWtrSlNhaVVxbFFxZFZzV3JXSzJKZ1lQdnptRy82ZnZmc09hK3A4K3dEK3pRTEMzaHR4SytEQ3ZSVkYzTnRhclZwdCs3UGEydkhhWVlkdDdiWjIybXFIdFZXcmRkVFdQWXFnSWlqZ1FCRlJWRGF5cHd6WkdlOGZTRFFtUUVBd2FyK2Y2L0pxT09jNXo3bVRrd1NhNTg1OUN3UUNiRnUvSG5tNXVYajVuWGNnRUFoZ1ltcUtmVHQyNEhSd01GNTk3ejA0dXJnQUFCS3ZYOGVCblR1UmtacUttUXNXYUQxWFpVVUZ0cTViaDZyS1NveWFPRkhuR0pWS0pWS1RrMUZXVnFhNmY4RUJBU2d2SzROSHQyNjRGaDJOSFJzMllQYi8vZ2ZSWFMxMm10UDlYaU1BU0l5TnhaYmJsUmxtUC9lY3FyWE1NRDgvNUdabDRWeG9LTmFzWEluWnp6MEg5M2J0R3B5dnNySVN0ZzRPbVAvaWk3Q3hVNjlrVzFsZXJuTmM0Y0hCcUtpb1FPK0JBd0VBSXBFSVUrZk94UzlmZllXL04yL0djL2R4bjRIbWUzNDI1SEcrUm5kVEtwV0l1M29WY1ZldklpWXFDbm5aMmJDeXNjR0VKNTVBMzhHREVYbjJMSTRlUElqVm4zeUMvc09HWWNyczJVMDZUMzNrY25tenowbEVEeGNtY2hBUkVSRVJFWkZldURyYlljM24vNGRsSC8rTXBCdVpVQ3FWV1BQN0x0d3NMTVl6VDQySDhENFhENGlJaUlqb2pvelVWSnc2ZGt5bnNlTm56TGp2UkE2Z3BtcUcxTVFFeHc4ZFFucHFLZ1FDQVRwMTZZTFJreWJCeGQzOWdZK3ZUM0pDQW95TWpOQytVK1BiL1JYZXZJbHQ2OWNqSlNFQnZRY09SUGMrZlRUR0NHNjNWMUFvRkJxdEZvb0tDeUVRQ0dCaGJZMmt1RGdrSnlSZzNQVHBxbXZRdW4xN1JFVkVJQ0lzREgwR0RRSUFEQmcyREtlRGc3Ri81MDQ4djNRcEFLQ2pseGQ2OXUrUDgrSGg2TnF6cDBacm1ZelVWUHkxWVFPeU1qTFFaOUFnOUdoRW5NVkZSVkFxbGFwRjlmU1VGQVQ1KzhQTXdnSlAvZTkvQ0FrTVJPQ0JBeWo2Nml0TWZQSkp0R3JUcHRHUFkwUHU1eHJKWlRJYy8vZGZIRDk4R0FBd2ZkNDhqZXMwZmQ0OEdFbWxPSG4wS0g3KzZpdjBHVHdZdmhNbXdNTFNzczU1UjR3ZGl5Ryt2cEJJSkNnckxjV3hRNGRnYUdRRVdYVTF6b1dGd2N6Q1F1TVloVUlCNE01alhWSlVoS0REaDJGaVpvYStnd2VyeHJWdTF3NitFeWFnblpiN1cxcFNvbnJlTktRNW41OE5lVnl2MGIwRUFnRWl6NXhCL0xWcjZOeWxDNmJNbm8zMm5UdXJya2UvSVVQZzNiY3ZnZ01DNE5ySTk2TDZuQTRPUmt4VUZPUnlPWkxpNDJGbWJ0NXNjeFBSdzRlSkhFUkVSRVJFUktRM3R0WVcrT0d6Vi9IdTU3OGkrbXBOQ2RvL2R3VWlLVFVMNzd3NkZ5WlNJejFIU0VSRVJQUjRHT2pqZzRFK1BzMCs3NnAxNityZDM4bkxDNTI4dkhTZXI2WEhheU9UeVpDZWtvSXUzdDZOcXVKUlZscUtzS0FnQkFjRW9LcXlFcjBIRHNTMHVYTzFqcld3dEVST1ppYU9IejZNRHA2ZUVLRG1XLzJaNmVsSXVIWU50ZzRPRUl2RjhOKzdGOFltSnVnLzlFNlZ1cjZEQitQWW9VTUkzTDhmM24zN1FpeVJ3TjdKQ1gwSEQ4YnBrQkRFWGIycWFoY3hjZVpNWEl1T3hyNGRPOUMrYzJkSURBeVFrcENBc0tBZ1JFVkVRS2xVWW9pdkw4YlBtRkZ2bkVIKy9talR2cjNxOFRrWEdnb0FhTldtRGZLeXM3SHh4eDhobDhrd2JjNGNHQmdhd25mQ0JFaE5UUER2N3QzNDhZc3ZZR052ajVLaUlnREEvaDA3SUJTSlZJdmNDb1dpNXA5Y0RwbE1CcEZZakdsejVyVElOWkxMNWJoNDlpeU9IVHFFL054Y1dGaGFZdFp6ejZGdHg0NGFZd1VDQVNZODhRUmF0V21EUGR1MjRlekpremdmRm9ZdTN0N28yYjgvMm50NGFLMUtJYm5kcXNqUXlBamhKMDZvS2lXWW1wbGg0c3laR3ZGY09IMWF0UjhBL1BmdVJVVkZCU1pQbVFJRFEwTzE4YjRUSmdBQVRoNDlpbU9IRHNGSUtvVklMRVp4WVNHcUtpdmg0T3hjNTMxdmllZG5mUjduYTNTdjB5RWhjRzNkV2xVUkpEODNGL201dVJyanpDd3NVRlJZaU5NaElUby9Idld4dHJWRmRrWUdESXlNNE5HMUs0YjYrVFhMdkVUMGNHSWlCeEVSRVJFUkVlbVZxWWtVWDYxNEVaOTgrd2RDejBZREFFTFBSbVBKVzkvaDA3Zi9CMWRudXdabUlDSWlJaUpxdXJTVUZNaGtNbmg1ZSt0OHpNMzhmSHo3MFVlb3FxeUVtYms1cGo3MUZIcjI3MS9uZUoreFk1R1drb0xBQXdjUWVPQ0EyajVESXlPTW1USUYwUmN1SURrK0h1T21UNGVoMFoyRVpyRkVndjdEaHVIRWtTTklqSXREUjA5UEFNQ0ljZU53TlRvYXhiY1RKZ0RBMk1RRVk2Wk9SZWp4NHlpOGVSTWlrUWpyVjY5R2RWVVZuTjNjTU9HSko3UldlS2cxWXR3NFpLU21JbURmUG8xOTdUcDF3a0FmSC9qdjNZdVNvaUlNSHpNR250MjdxL1lQOHZGQnQxNjljUGJVS2NURnhLQ2l2Qnh5bVF5aFFVSDFQcGExN1VUcTA1UnJsQlFYaDYzcjE2T2txQWdpa1FnRGZYd3dldkprR0VtbDlSN1hyWGR2dE92Y0djY09Ic1Naa3ljUkZSR0JtRXVYc1BELy9xL2VWaDRpa1FpZi8vUVRsRW9sbEVxbHFyTEZoalZyY1AzeVpiV3hZckZZVlJGbDVQanhxSzZxd29EaHcrdWMyOTdSRVpVVkZTZ3ZLd01BQ0lWQ09MdTVZV29kQ1RBdDhmeHN5T044amU2MVordFduZTlqUTZiTm1kTmdJbE90amw1ZWVPZUxMNXJ0M0VUMGNCUElTaE9WK2c2Q2lJaUlpSWlJU0tGVVl0UDJ3OWp5VDRCcW00bXhFVDU0ZlFINmVudm9NVElpSWlJaWVwd0ZIem1DZ1AzN3NlTGJielVxSXRRbkxDZ0lJckVZUGZ2MWc4VEFvTUh4Y3BrTWVUazVxSzZ1QmdBSUFCZ1lHc0xhMWhZaXNSalYxZFc0ZVBhc3F1ckczU3JLeTZGUUtHQnNZcUsyWGFsVWFyVFh1SGVSK25Ka0pJeWtVclR2M0Ztbis2VlFLRkJZVUFDNVRGYXpRU0NBc1lrSlRFeE5WYkdjUEhvVXZoTW02TlRhUTZsVVFpR1hRNkZVQXJkanF5VVFDQ0FTaXpYYWVkeXJLZGRJTHBkajQ1bzFzTGF6d3pBL1A5allOVDVCdktTb0NLZERRdENxVFJ0MDZ0SUZBSkNkbVluQ2dnS2RLOEZjdTN3WjhWZXZRcUZRUUtsVVFpcVZvbHVmUG5Dc3A1cEdjMmp1NTJkRC9ndlhLQ2t1RHFsSlNVMnFoSEU2SkFUT2JtNk5hanVVbVphR2dydzhlUFhvMGVqekVkR2pqNGtjUkVSRVJFUkU5RkFKRHJ1SUw5WnVRMFZGSllDYUQzY1h6cHVJV1pOSE5FdXZkaUlpSWlJaUlpSWlvb2NaRXptSWlJaUlpSWpvb1pOMEl4UExWNjVIWm5hK2F0dklJVDN4eG91ellXVFk4TGZKaUlpSWlJaUlpSWlJSGxWTTVDQWlJaUlpSXFLSFV2R3RVbno4OVNhY3Z4U3IydGEralNzK2VmczVPTnBaNnpFeUlpSWlJaUlpSWlLaWxzTkVEaUlpSWlJaUlucG95ZVVLL0xwbFAzYnVEMUp0TXpjendWc3ZQWVdCZmJyb01USWlJaUlpSWlJaUlxS1d3VVFPSWlJaUlpSWlldWdGaGtUZzY1OTJvS3FxV3JWdHlwakJXTHhnQ2d3TkpIcU1qSWlJaUlpSWlJaUlxSGt4a1lPSWlJaUlpSWdlQ1hHSnFmam9tMDFJejh4VGJXdnQ2b2ozWDUrUHR1N09lb3lNaUlpSXFQRVVTaVd1WGsvQmxkZ2tsSmRYNmpzY0lpTDZqNXIvNUJoOWgwQkVXakNSZzRpSWlJaUlpQjRaNWVWVldQUDdQL2ozK0JuVk5vbEVqRVZQVDhLMGNVTWhFQWowR0IwUkVSR1JiaEtTMC9INTkzOGlNU1ZEMzZFUUVkRi9YTkR1Ny9VZEFoRnB3VVFPSWlJaUlpSWlldVNjQ0kzRTF6L3ZRR2xaaFdwYnY1NmVlT3VscDJCbGFhYkh5SWlJaUlqcWR5QWdERC84OWpkYXV6bGp6dlJSNk5EV0RVNE8xaEF5SVpXSWlJaUlibU1pQnhFUkVSRVJFVDJTc25OdjRyUHZ0eUE2SmtHMXpjckNGRys5UEFmOWVucnFNVElpSWlJaTdSS1MwN0Y0MmRlWTREc1FMejQ3RFJLeFNOOGhFUkVSRWRGRGlJa2NSRVJFUkVSRTlNaFNLQlRZdXZzb051MzRGd3FGUXJWOTZyZ2hXRGhuRXFSU0F6MUdSMFJFUkhTSFFxbkU4NjkvQllGQWdKOVd2Y1lrRGlJaUlpS3FrMURmQVJBUkVSRVJFUkUxbFZBb3hMd1pmbGo3K2YvQjJkRld0WDNQNFpOWThPcG5DRHQzV1kvUkVSRVJFZDF4OVhvS0VwTFRNV2Y2S0NaeEVCRVJFVkc5bU1oQlJFUkVSRVJFanp5UGp1NzQ5WnMzTWRxbnIycGJUbDRobHE5Y2p4VmZiVUJlUVpFZW95TWlJaUlDcnNRbUFRQTZ0SFhUY3lSRVJFUkU5TEJqSWdjUkVSRVJFUkU5Rmt5a1Juajc1VGxZOWY1aU9OcGJxN2FIaEVkaC9rdWZZZSsvSjlYYXJ4QVJFUkU5U09YbGxRQUFKd2ZyQmtZU0VSRVIwWDhkRXptSWlJaUlpSWpvc2RMWDJ3TWJWNytOV1pOSFFpaXMrZC9lc29wS2ZMLytIN3owN21va3BtVG9PVUlpSWlMNkx4TUtCUG9PZ1lpSWlJZ2Vja3prSUNJaUlpSWlvc2VPa1pFaEZzMmZoSFZmdlk1TzdWdXB0bCtOVGNIQzE3L0NyNXYzbzZLeVNvOFJFaEVSRVJFUkVSRVJhY2RFRGlJaUlpSWlJbnBzdFcvamlwKytXSXBYL2pjRHhrYUdBQUNGUW9IdGU0L2htVmRYSXV6Y1pTaVZTajFIU1VSRVJFUkVSRVJFZEFjVE9ZaUlpSWlJaU9peEpoUUtNWFhjRUd4YTh5Nkc5T3V1MnA2VlU0RGxLOWZqdFE5K3hQWDRHM3FNa0lpSWlJaUlpSWlJNkE2QnJEU1JYejBpSWlJaUlpS2kvNHpRczlINC90ZC9rRnRRcUxaOXhPQ2VlTzZwOFhCMnROVlRaRVFOVXlxVlNNdk1SVXhzTWxMVHNuRWpJd2ZwbVhrb0xTdEhXVmtseWlzcklKTXA5QjBtRVpGT3hHSWhwSVpHTURZMmhJbXhGQzVPdG1qbGJBODNWd2Q0ZG13TlZ5YzdDQVFDZllmWmJQNzR5eCtiL3ZvWFFidS8xM2NvUkVSRVJQU1FZeUlIRVJFUkVSRVIvZWVVbDFmaHIvM0g4TmUrSUZSVVZLcTJpOFZDVEJrN0ZQTm0rTUhjekVTUEVSTGRVVlZWamZDSUt3aVB1SUlMbDJJaEVJblJ6Y3NUN3EzYzBNclZCYTR1empBek00V3hWQXBqcVRIRVlwRytReVlpMG9sTUprZFplUm5LeXN0UlVuSUxhZWtadUpHV2pwUWJxYmgwSlFaS2hRdzl1M2JFZ041ZUdORGJDd1lHRW4ySGZGK1l5RUZFUkVSRXVtSWlCeEVSRVJFUkVmMW41ZDhzeGg5LytlUFEwWEFvRkhlcUdKZ1lHK0dwNmFNd2Zmd3dHRDdpaTBiMDZJcE5TTVhCd0RDY0NMdUlUaDA2WVBpUXdlalZveHRjbkozMEhSb1IwUU9SbnBHSjh4Y3Y0Y1RKVTRpTmo4ZXdBZDB4WWRSQWRHem5wdS9RbW9TSkhFUkVSRVNrS3laeUVCRVJFUkVSMFg5ZVNsb1dmdDF5QUdIbkxxdHR0N2UxeExOUGpjZW9vYjBoRkFyMUZCMzkxMFJmVGNTV3Z3TndJeU1QVXllT2g5K0k0YkMxc2RaM1dFUkVlcFdibjQrQVl5ZXc5K0JodUx2WVl1NE1QM1QxYUt2dnNCcUZpUnhFUkVSRXBDc21jaEFSRVJFUkVSSGRGblVsSGovL3NRL1g0MitvYlcvcjdvejVNOGRnY1A5dUVBb0Vlb3FPSG5mcG1YbFk4L3N1cEdjWFlzN01HUmpqNndPUmlHMVNpSWp1SnBmTDRYODBDRnQzL2dNWEIwdTgvTngwdURqWjZqc3NuVENSZzRpSWlJaDB4VVFPSWlJaUlpSWlvcnNvbFVxY0NJM0UrcTBIa1ptZHI3YXZsYk05WmszemhlL1EzcENJdWNCT3phTzZXb2F0dXdLeDF6OFVjMmM5Z1NlbVRHSUZHQ0tpQmlnVUN2eTlkei8rM1BFM3Bvd1poRG5UUjBFaUVlczdySG94a1lPSWlJaUlkTVZFRGlJaUlpSWlJaUl0cXF0bDJPZC9DbHYrRGtEeHJWSzFmZmEybHBnNWFRVEcrL2FIa1pHaG5pS2t4MEY2Wmg0Ky9Ib2puSjNjOEg5TEZyR0ZDaEZSSStYbEYrQzdIMzlCVmxZNlZyenhERndjYmZRZFVwMll5RUZFUkVSRXVoSjlzUHpWRC9VZEJCRVJFUkVSRWRIRFJpUVN3ck5UYTB3Wk13VG01aVpJdnBHSnN2SktBRUJwV1FYT1JsN0Z3WUF3Vk10bGFPdnVERU1EaVo0anBrZE5jTmhGZlBEbDczanlpUmxZc3ZCWkdCdEw5UjBTRWRFang5aFlpcEhEaGtDaEFGWit1eDVPRGpad2QzUFVkMWhhUlYySng4VXI4Vmp3NUZoOWgwSkVSRVJFRHpsVzVDQWlJaUlpSWlMU1FYVzFEQUhCNTdCOXoxR2taK2FwN1pOS0RURFpid2htVEJvT0d5dHpQVVZJajVLZCs0T3crM0FvUGwreEhCM2F0ZFYzT0VSRWo0VzRoRVM4KzlGbm1EWnVFR1pPOHRGM09CcFlrWU9JaUlpSWRNVkVEaUlpSWlJaUlxSkdVQ2dVQ0E2N2lLMjdqeUloT1YxdG4wUWl4aGlmZnBnNXlRZXV6blo2aXBBZVpncWxFcjl1M284emtYSDQ1dk9QWVdmNzhMWUFJQ0o2Rk9YbTVlTzFkejlBZis4T2VQN3BTUkFLQlBvT1NZV0pIRVJFUkVTa0t5WnlFQkVSRVJFUkVUV0JVcW5FMmNpcjJMb3JFTkZYRXpYMmUzZnRnRWwrZ3pDb1h6ZEl4Q0k5UkVnUG8xLysySWVvcTZuNDVyT1BZR1ptcXU5d2lJZ2VTeVVsdC9ENjhoWG80ZEVLaStaUDBuYzRLa3prSUNJaUlpSmRpZlVkQUJFUkVSRVJFZEdqU0NBUW9GOVBUL1RyNllub3E0bll1aXNRWnk3RXFQWkhSc2NoTWpvT1ZoYW1HRHV5UDhiN0RvQ3pvNjBlSXlaOTI3ay9DR2NpNC9Eak42dVl4RUZFMUlMTXpFenh6V2NmNGNYWDM0S1ZWZEJEMldhRmlJaUlpS2crck1oQlJFUkVSRVJFMUV3U2t0T3grMUFJanArNmdJcktLbzM5dlh0MHhpUy9RUmpRdXd2RVlxRWVJaVI5Q1FtUHdrOS9ITUJQMzM3SmRpcEVSQTlJYmw0K1hsajZKcFlzbUlTaEE3cnJPeHhXNUNBaUlpSWluVEdSZzRpSWlJaUlpS2labFpaVklERDRIUFlmQ1VYU2pVeU4vVFpXNWhnM3NqL0dqUm9BUnp0clBVUklEMUo2Wmg1ZWV1YzdmTFB5VTNSbzExYmY0UkFSL2FmRUpTVGlqWGZleDVvdmxzTEZVYitKZEV6a0lDSWlJaUpkTVpHRGlJaUlpSWlJcUlVb2xVckVYRS9CZ1lCUUJJVkZvcXFxV20yL1FDQkFYMjhQVEJnMUFQMTZla0lpWVFmVXgwMTF0UXhMM2xtTkNlUEdZK3FFY2ZvT2g0am9QMm5QZ1VNNCtPOWgvTGp5Ly9UNnU1YUpIRVJFUkVTa0szNUNSRVJFUkVSRVJOUkNCQUlCdkRxM2hsZm4xbmp4MlNrSUNEcUhBd0ZodUpHZURhQW0wZVBNaFJpY3VSQURFNmtSQnZmcmh1R0R2TkdyZXlkSXhDSTlSMC9OWWV1dVFEZzV1aktKZzRoSWo2Wk9ISStJeUNoczIzMFU4NThjbys5d2lJaUlpSWdheEVRT0lpSWlJaUlpb2dmQTNOUUVNeVlPeC9RSnczQXBKZ0VIQWtJUkhINFJNcGtDQUZCYVhvRWpKODdpeUltek1EV1JZa2kvYnZBWjdBM3ZMcDBnRmd2MUhEMDFSWHBtSHZiNmgyTGp6MnYwSFFvUjBYL2UwaVdMOE13THI4QjNXQis5dDFnaElpSWlJbW9JVzZzUUVSRVJFUkVSNlVsaDhTMEVub2pBOGRBTHVCYVhvbldNdVprSmh2YnZqdUdEdk5IRHF6MUVJaVoxUENyZS9uUWRldmZ1anllblRkRjNLRVJFQk9DdlhYc1JjZjQwdm5odmtWN096OVlxUkVSRVJLUXJWdVFnSWlJaUlpSWkwaE5MYzFNOE1XazRucGcwSEZrNUJRZ0tpMFRRcVVqRUphYXF4aFNYbE9KZ1lCZ09Cb2JCMHR3VVF3ZjBnTStnSHVqbTJRNUNJWk02SGxiUk1RbEl6eTdFcWltVDlCMEtFUkhkOXNUVVNkaDMyQi9SVnhQUjFhT3R2c01oSWlJaUlxb1RLM0lRRVJFUkVSRVJQV1RTTW5JUkZCYUpFNkdSU0V6SjBEckd5dElNZmIwOTBLZUhCM3IzNkFRTE01TUhIQ1hWWjluSHYyQ0V6eWlNSCsycjcxQ0lpT2d1aDQ0RUl1akVVYXg2Zi9FRFB6Y3JjaEFSRVJHUnJsaVJnNGlJaUlpSWlPZ2g0K3BzaDNrei9EQnZoaDlTMHJJUUZCcUpFNkVYa1pLV3BScHpzN0FFUjRMTzRralFXUWdFQW5SbzY0cStQVHFqVHc4UGVIWnFBN0dZMVRyMDVYcDhLbTVrNUdHTXI0KytReUVpb251TTloMkJqWDl1UjJ4Q0tqcTJjOU4zT0VSRVJFUkVXakdSZzRpSWlJaUlpT2doNXU3cWlBVlBqc1g4bVdPUW5KcUZvRk9SQ0FxN2dMU01YTlVZcFZLSjJJUlV4Q2FrNHM5ZGdaQktEZURkcFNQNjNLN1k0ZUpvbzhkNzhOOXo2R2dZcGs0Y0Q1RklwTzlRaUlqb0htS1JDRk1uanNmQndIQzh4a1FPSWlJaUlucElNWkdEaUlpSWlJaUk2QkVnRUFqUXBwVVQyanpsaEdkbWowVjZaaDdPWGJ5R2N4ZXZJakk2RGhXVlZhcXg1ZVZWQ0R0M0dXSG5MZ01BbkIxdDBhZEhKL1RwNFlFZVhUdkFSR3Frcjd2eDJLdXFxc2FKc0l2NFk5M3orZzZGaUlqcTREZHlPSjVaL0E5ZWVuWXFEQXdrK2c2SGlJaUlpRWdERXptSWlJaUlpSWlJSGpFQ2dRQ3V6blp3ZGJiRDFIRkRVRjB0dytWclNUZ1hlUlZuTDE1RFFuSzYydmlNckR6czg4L0RQdjlRaUVSQ3RHL2pDcTlPcmVIWnNUVThPcmpEeWNFR0FvRkFUL2ZtOFJJZWNRV2RPblNBclkyMXZrTWhJcUk2Mk5uWW9FTzc5amg5UGdaREIzVFhkemhFUkVSRVJCcVl5RUZFUkVSRVJFVDBpSk5JeFBEdTJnSGVYVHZnK2FjbklmOW1NU0p1VitzNGQvRTZpa3RLVldQbGNnV3V4OS9BOWZnYjJIMG9CQUJnYVc0S3owNnQ0ZEd4TmJwMGFvMk83VnZCMk1oUVgzZm5rUlllY1FYRGh3eldkeGowaU10TVRZSlNvWUNqV3hzSWhVSjloMFBOcktLc0ZFYkdKaTAydjF3dWcwakVqMzBiNGpOMEVNSWlJcGpJUVMxcTk5YXRNRE0zeDZpSkUvVWRpc3FOcENTMGF0T20zakVacWFtd3RiZUhnZUhEOC9lZ1hDWkRTbUlpMm5ic3FPOVFXbHhHYWlxYzNacTM5ZE9qZXQxYm1rS2hRRVJvS0RwNGVzTEtSai90S00rZU9nVm5WMWU0dG01ZDU1aXF5a3JrNStiQ3lkWDF3UVdtbzRxS0NseVBqa2IzUG4yYWJjN1NXN2NnRUFoZ2JOSnlmeThSUFFyNEZ6MFJFUkVSRVJIUlk4Ykd5aHlqZmZwaXRFOWZLSlJLeENXazRlekZHSnlMdklhWTJHVEk1UXExOFlYRnQ5UmFzUWdGQXJSdTVRU3YyOGtkbmgzZDRlYmlBQ0dyZHRSTHFWVGl3cVZZTEhqNnVXYWYrK2krYlNqSXpjS01aMTZGVUNUUytiamZ2M2tmbHRaMm1QN01Lem9mSTVmSmNEcm9FT0t1UkdMdVM4c2hGamQvMjRHZlAzOFQ1YVVsZU8yelg1cDliZ0NvcXF4QVpVV1pqcU1GTUxPdzB0aXFWQ29Sc0hzek9uZnZDL2YySG5VZS9mTm5iOERTeGg2ekZ5OXJZclNhZnZqd0ZWUlhWZUxqbjNmQjJOU3MyZWF0ZGRKL053Q2cvNGp4a0JnOFBJczFTcVVTb1lINzRObHpBS3h0SGJTTytXenBQTnpNeThiWFd3STA5cjB4enc5V3RnNVkvdDBXbmMrM2Y5czY5Qnc0QW01dFduNWhzTHFxRW4vKytEbmlZeTdpalpXL3dxcU8rM2cvemdRZGh2K3VQL0QweSsralRhY3V6VDYvTnQ4dVh3d0RReU84OU1IcVJoMlhFbjhWRVNjRDROVnJJRHAzdTdQNFUzd3pIMXQrL0F3dTd1MHhaZDZMelIydVNzL3UzZkRIMW0xUUtwV3NTdFVFTXBrTVNYRnhpTDF5QmVObnpOQjNPQSt0TXlFaHNITncwRG1SbzdTa0JHV2xwVnIzMlRrNm92VFdMV1JuWkRRNGo3bUZCV3dkTk45am9pOWN3Si9yMW1ING1ERVlPM1ZxblRIODl2MzNNREF3d0N2TGx6ODBDNmwvYjk2TVN4RVJlT21kZHhxZDVIRHM4T0VtbjlmRTFCVDlodzV0OHZHTmRTTXBDVDkrOFFVR2p4eUppVE5uUWxaZHJmT3hZb24ydjlrZTl1dWVscEtDclBUMGhnZldvL2ZBZ1UwNnJxSzhITWNPSFVKNGNEQmVldnR0aU1RUGZ0bDAxNVl0R0Q1NmRMMkpIQnZXckVGV2VqcGVXYjRjMXJhMkR5NDRIZXphdkJtWHpwK0hTQ3hHRjIvdis1NnZJQzhQcXovNUJCMDhQREJ2OGVKbWlKRG8wY1ZFRGlJaUlpSWlJcUxIbUZBZ1FLZjJidWpVM2czelpveEdSV1VWNGhMVEVCT2JqQ3ZYa3hCelBSbjVONHZWamxFb2xVaE15VUJpU2dZT0JJUUJBRXlNamVEUnNUVTZ0WFdGZXlzbnRIRnpoS3V6UFl3TURmUnh0eDVLYVptNUVJb2xjSEYydXE5NVpMSnFqZVNKNkloVFNFK09WMHZJcUt3b2g2R1J0TjY1cmw0OEF6dW54bjF6cjZ5MEJNY083RUR4elh6OHRmNGJ6SG5oN1VZZHI0dk0xQ1NVM1NwdWVLQVdiOHp6cTNPZm5aTXIzdnB5QTBMOGQ4UC9uMDA2eldka2JJSlAxKzNSMko0U2Z4V0JlN2RDSnBQVm04aVJjTzFTb3g5alhiWFU0dksrclRVSk5EMEdESCtvRWptaXpnUmo3NWFmRUhVbUJDKys5MDJMTDY2SEhUdUFrLzY3RVJFU2dIZS8zUXlwaVdtTG5rOWlZQWdEUXlOVVZwUmozOVpmc09EVkZjMStEcUZJaEpLaW05ait5eXE4dWVxM0IzSjlzOUtTWVdUYytNZnUvS21qQ0Q5K0NBRFVFamt1aEIxSDB2WExrTFpnMVJJQWNIVnhoa0FvUm5wbUhseWQ3VnIwWEkrTC9Kd2NYTDl5QmRldlhFRmliQ3lxS2lzQm9NNUVqcmNXTGFwM3ZtZGZlUVdkdkx6VXRtV21wU0ZnLzM0a3hzWkNMcFBCM3RrWlEzMTkwYU52WDYxek5IWjhjeXU4ZVJNN2Z2OGRveWRQUnBzT0hScDFiRWhBQU5KVFV6Rmw5bXhJalkxcnRnVUc0c1NSSTFySHIxcTNEc254OGRqODg4OE56ajNReHdlVFo4M1MyTzdWb3djNmRlbUNFLzcrTUxlMHhDQWZINDB4ZTdadFEybEpDUVpPbkZqbll2N3VyVnNiakVGWEhUdzgwTFZuendiSCtZd2RpNmh6NTdCdiszYThzS3h4eVpNQisvWTFOVHpZT1RnODBFU09xSFBuQUFDZTNXdXFCUzEvNlNXZGoxMjFicDNXN1EvN2RZODZkdzRoZ1lIM05kL2RpUnlweWNsSVNValFHRE40NUVoVVZWYWl2RXc5MmRkdjhtUWNQM3dZR1dscE1MZXdVTnRuWWFXWjdLc1A0NlpQeDg5ZmZvbXQ2OWRqeVZ0dmFhM1lWbEpjakUvZmZMTlp6cmRneVJKNGRPc0dBRGpoNzEvdldDTnB6ZitQSFB6N2IrUmxaOWM3ZHZpWU1RMmUyOXJXRm0wN2RzVGx5RWhFWDdpZzAvc0QwZU9LaVJ4RVJFUkVSRVJFL3lGR2hnYm82dEVXWFQzYUFxajVSbnBPWGlHdXhpWWpKaTRaVjY0bEl5NHhGZFV5dWRweHBXVVZpTGg0RFJFWHI2bTJDUVFDT0RuWW9MV2JJMXE3T3FLVm13UGF1RG1obFlzOWpQNkRyVmxpWXBQUjFiUHVCWDlkN1BsakxXSXVuc0hMSDZ5R3VkVmQ1WjJWTmY4UkNHbyt0SzJzS01mSzErZWpTNitCbVBqVUloZ2FTWkdSa2dDeHhBRDJ6dmRYaXR2TXdncHpYbndIdjN6K0poS3VSaUUzTTYxUmlRcEtwUkpCQi85Q2Vrb0M1aTU1dDBtTDhjV0ZCZGo0M1FxTW1URWZuYnIyMXRndk5UWkZqLzdEMUxiVkxnZ0RRQWN2YjRnbEVpaVZTaHphOFJ0TXpDemdNMkdteGp5SC8vb2RCb1pHV21PNGNpRWNBTkNsMXdEczJmd2pGSEpabmZIZUtpckVybzNmMTdsLytqT3YxcmxQRzZXeTlvSTM2ckJIWHZkK3czQTY2QkRpWTZJUWRQQXZqSmlvdVFqWlhOS1Q0M0Z3KzNvQXdJeG5YMVVsY2RTWEtLVE5HeXQvaGFOcmF3REFqNSs4aGxzbGhmV09yNnFvQUFCY2pnakZxbVhQTmppL3NZa1pYbDVSOTNQclhyMkgrT0ZVNEQ1a3BTVWo5dklGZVBVY29QT3hsODZleE9ZMW56UTQ3cE4xdXlHOU8zRkRJR2gwQ3lDRlFvSG9pRk1BZ0Y2RFI2bnRPeDk2RkFEUWM2QnZvK1pzaW01ZW5yZ1NtOFJFRGgxOStmNzdxdHVHUnRyZk83WHA0T0VCZ1pibmlLbXBlZ0pRY2tJQ2Z2dnVPMVJYVjhQQjJSa1NBd09rcDZSZysrKy9vN2l3RUVQOS9PNXJmRXVReTJUSXpzakFIei85aE1WdnZnbEhaMmVkam91SmlzSy9lL2JBU0NwRmNWR1JLcEdqMXR1ZmY2NjZIUklZaUxDZ0lBQTFDL0tyMXExRFZXVWwzbi9sRll5Yk5nM0RSbzlXUDNieDRqcGJZd2lGUWp5MWNDSFdmdjQ1amg4NmhGNzkrNnNXWVFIZ3pNbVRpTDV3QVQzNjlNSEk4ZVByalA5TVNJaE85MU1YaG9hRzZOcXpKLzdkdmJ2QnNSWldWakNTU2hzYzYrVG1oaDczdEhtd2MzREFHeDkvM0tqWUdrcEdhbTR5bVF3WHo1NVZMV1RYYXRPaFE3M0pTWkduVHlOWlMrSkNyWWY1dXQ5dDFicDFVQ2dVS0N3b1VLczY4ZGFpUmZEdTF3K3pucTM1dlZsY1dBaUpnUUdreHNiNGQvZHVqZVNuMkpnWXJjazdnMGVPeE9uZ1lCemF0VXRyVEd0WHJ0VFlWbGR5eklQV3FrMGJEQjg5R3ZtNXVhaXNxTkI0endBQWlVU0NYZ1BVZis4bng4Y2phUU9TZ2dBQUlBQkpSRUZVUHpjWDN2MzZhZjFkZlNVeUVoVVZGUnJIV1ZwYnEyNy91MGN6NFZtYm0vbjVEWTZ0VGVSb0tEbkUxTXdNRWdNREpNWEdJajhucDg1eHJxMWJvMzNuempyRlIvUW9ZaUlIRVJFUkVSRVIwWCtZUUNDQWc1MFZIT3lzTUh4UVRTbmM2bW9aNHBMU0VITTlHVEZ4S1lpNW5vVHMzSnNheHlxVlNtUms1U0VqSzAvVmxxV1dvNzMxN1FRUEo3aTNxazN3Y0lSVSt2aFc4RWhOeTRaN3EvdE1vckMweHMyOGJQeit6ZnQ0OGIxdlZCVTNsTXFhZGppMUg4Q2VPTFFUdDRvTGtaV2Vva3BFK1BhOUYxUVZLZXJUbUlYcTRwdjVEUzQyMjlnNzQ1MXZOcWwrcmlndnhaa1Qvc2pQeVlDeGlXbWpreGhrMVZYWXRIb0ZVaE92WS8rZnYyRHBwejlCTEZGLzNwaGFXR3JNZTNjaWgzdDdEN2kzOThDdDRrSWMydkVickcwZE1IemNFMnJqbFVvbERtNWZEeU9wNWdmaEFIRDVmQ2pNTEt6UXFwMEhmdjdzVGNoa2RaYzJMeSs3cFhiK2V6VTZrVU5SZTcxMWI2UHpPQkFJQkpqMS9KdjQ2dTJGQ05pOUJWMTdEMjZSYWljbFJRWFl1SG9GcXFzcU1kaHZDcnIzdTVNVTFOanozVjA5Snk4N0hTVkZtdStWZGNuTlRHdHdqTEdwdWVyMmIxOHZSMzVPWm9QSGxOMHFnYUdSRkFkM3JNZkJIZXZySFd0ajc0VC92ZkVaQU1CSWFxelQvYi8zZWFsVUtCcWR5QkYvSlJJbFJUZGg1K2lLMWgwOFZkdGpvODhqTXpVSkptWVc2TnA3VUtQbWJJcFdicTVJUzY5N2dlaHhvMVFxY2VuOGVYVHIxYXRKU1hadXJWdWpvNWNYT25wNXdkSFpHU3YrNy85ME91N3BGMTZvTTdHZ2xsd3V4MThiTnFDNnVocFQ1OHhSVlVDNGV1a1MvdmpwSi9qdjI0ZnVmZnZDd3RLeVNlTmJpbzJkSGVZdVdvVGZWcS9HaGg5K3dKSzMzMjd3bkVseGNkaTJmajNFRWdtZWVla2xPRGhwVnZLeXNybVR6SG4zZ251dDJqWVUxbmJxU1VoVmxaVlFLcFV3dXAxb1UxNVdwblZoMWNMS0NqYjI5amg4VDBMRWhmQndDQVFDaUNVUzdObTJUVzNmd09IRDRlamlBa0MzeGUzcmx5OWp3NW8xc0xTeXd1c2ZmZFRnYzZDdVNpVDN1cG1majJ1WEw5YzdwbnZ2M2hxSkhJK0N5RE5uY0t1a0JPTkhqMVo3amRvN09kVmJGU1F0T1ZrdGtlTlJ1dTczMnJkOU82SWlJdkRDc21WYVh4c0E4TmZHamNqT3lHZ3dNZWV6dFdzQjFMVFdPWDY3dlU2MzNyM2g1T2FHclBSMFdGaFphVTJJU0lxTGEzU0ZuZVpXWHhKUlZFU0UyczhPenM1NGJjVUtHRW1sbUxsZ2dkcStuWnMySVQ4M0Y5UG16TkY2TGI1T1RFUkZSWVhHY2ZmU2xnaVZtNVVGaFVJQmg3c1MyT1F5R1RMVDBqVGF4SHo5d1FmSXZhdGFoNjdKSWFHM2s5anFNbmprU0NaeTBHT05pUnhFUkVSRVJFUkVwRVlpRWNPelkydDRkbXl0MnBaWFVJUnJjU2xJU3MxRVNtb1drbTVrSVRVOVc2TnlSNjJzbkFKazVSVGc5UGtZdGUxMk5wWndjclNCazcwTkhPMnQ0V1IvKzdhRERXeXR6UnU5R1Bnd3VaR1JBOThSOTFmNmQrU2syWWlQaVVSOFRCUjJyUHNLVDcveVBnUUNBUlFLaGVvRC9adDUyVGh4K0I4WUdra3hlOUdiVFZxTUU0bkVzTFozdks5WUFlMEwwVkpqVXp6MytpZFk4OUdyQ0Q5K0NLYm1saGc5ZmI1Tzh5bVZTdnkxL2h2Y1NMZ09DeXRiTEZ6MnVVWVNSMk1reGRZczlOUldUTGhiZWVrdFZiejNTbzZMUVc1bUdnYU5tZ3lCUUlBdk50YWRwUEhHUEQrZEVtZ2FRNkdvZVYwOXlxK0hwckswc2NmbzZmT3hmK3N2MlAzSEdpeDZleFUycmY0UTJSazNBQUJGTi9NQW9NNEVvNktiZVdyNzdyMHV0NG9MOGN2S3QxQ1lud3RQNzM2WVBQY0Z0ZjNOY1IyLzNoS2dzUzA5SlI3T3JkcHB2Rjd6Y3pKaGJlZW85WFY4YjlKVmZrNm1Uc2tmdGNwdWxlZzhGZ0E2ZHUzVnBQdXZWQ29oRkRVdTZTajA2QUVBd0lDUkU5UzJIei80RndDZ3RLUUliejB6VHVmNW5ueitEZlFaMHZqcUM2MWNYWEQ4eEpWR0gvZW9VaXFWMkxaK1BVSUNBekYrK25TMWIvenI0cVYzM2xIZHJtMnIwbHhpb3FKUWtKZUgxdTNicXkxWWUzVHJoaTdlM29pK2NBRVh3c1BoTTNac2s4YTNwSGFkT21IaXpKbll0Mk1ITnExZGl4ZmVmTFBPeGV1VXhFUnNYTHNXU2dCUEwxNk1WbTNiTnVtY1owK2Rna2dzMWxqQXZGbFFBQUF3TVRNRFVIT2RtbEpGSVNJc1RHT2JSOWV1cWdYOWhwU1hsV0hYbjM4Q0FLWTg5WlJPaS9sMUpRbWNPSElFLys3ZWpTN2UzcGk3YUZHTHQ5M1NGNlZTaVZOSGo4TEl5QWg5aHd5NXI3a2VwZXQrTDUreFkzSHAvSGxzV3JzV3J5eGZycEZvY2Zia1NjUmZ1NFlKVHp5aE5jbnBibUpKVGJMbDNYOVBXVnBidzhEUUVKdC8vaGtkUER6dzlBdnFmd2ZFWHJtQ1k0Y09ZWmlmSDhaTm45N28rSFgxMFd1dm9heTBWUFh6aVNOSFZNbE1xOWF0dytDUkkzV2V5K3llZGpETnpjYk9UcFZjVmx4WWlPaklTRVNkUFl1VXhFUzR0MjJMRjk5NlN6WDJZa1FFZG03Y0NFc3JLM1RwMlJOZGUvYUVlN3QyR2tsblFFMFN4c1NaNmhYekZJMUlEbjNRRlhPSTlJR0pIRVJFUkVSRVJFVFVJRnRyQ3d6dTF3MkQrM1ZUYlpQTEZjakl6a055YWlhU1U3TjBTdkRJelM5RWJuNGhMbDNSTFA4c0ZndmhZR2NOT3hzcjJGcGJ3TmJLQWpiVzVyQzF0b0NOdFFWc3JNeGhZMjBCUXdPSmxwbjFMejB6RDY0dXVwVlVyMHR0UllLdjMza2UwUkduY0d6L2R2aE9mZ3B5dVV6MUxmamRmNnhGZFZVbG5sejRPbXpzbTNZK1N4djdabG13cnF1Nmg3MnpHNTUrNVgycy8vSWRCTzdkQ2l0YlIvUWRObHJyMkZwS3BSSzdOLzJBeVBBZ1NJMU5zWERaNTdDMHNiK3YrRUw4YTc1eDZ0R2puOGErRzRrMWJZSXNyR3cxOXAwSnF2bldacTlCdW4rSTNseVVTcVdxdGNyOVZ1VEl6OG1BbGEyanpoK0lseFRkaEptRi9udkJEeDQxR1RHUnB6Rm14Z0lBUUVGdWxrWUNRMTBKRFFxNXZNNTloZm01K08ycmQ1R2Rub0sybmJ0aTdwTGxMYm9nS0pOVjQzSkVLRUlEOXlNcDlqS21QL01LQm95NGs3aFFtSitETDk5NkRtWVdWdWphWndpNjl4MEs5L1llRGNha0xWR2tLUnJiUnFiV2dlMi9Jdmp3UDJyYkN2Tno2NXp2N2E4Mnd0YlI1YTZ4T2JoNjhUUWtCb1pxeVJleDBlY1JIM01SQm9aRzZOSnJJQURnUXRoeEdFbU40ZW5kdjk2WWJKdjRYdWpxNG96MHpMd21IZnNvRWdxRm1ESjdObzRlT29SMTMzeUR6bDI3WXV5MGFUcTNBMmxKMTI5WFdPamVXN09kVm0xaVJzTDE2NnJFak1hT2Iya0RmWHlRSEIrUHFJZ0lCQWNFWU5URWlScGo4bkp5OE52cTFWQW9GSmovNG92bzZPbXBaYWFHWFk2TVJFUllHQWFOR0FFQTJMZGpCOHdzTENBU2lSQjE3aHdFQWdIYzI3VURVRk9CNGQ0RWlaQ0FBQnphdFFzdkxGdUcxcmZIM2EzMm0vUDMwMUppNTZaTktMcDVFejM3OTRkSHQyNE5IMUNIS3hjdnduL1BIclJxMHdhem5uMVc3ZjB4TFRrWkFmdjNZOXE4ZWJDMDB2L3ZydnNWZGU0Y3NqSXkwSGZJRUZWRmxhWjZsSys3cGJVMXBzNlpnNy8vK0FOcEtTbm80SEduYldGNVdSa08zMDdxR2VMYjlQWmJ4aVltOEpzMENRZi8vaHZuUWtQUloxQk5CYWl5MGxMOHMyVUw3QndjTUdLYzdzbUVUVEZteWhSVVY5ZFVlenV3Y3lmYWQrNnM5cGpkbStDZ0x3cUZBazgrK3l6aVltS3dadVZLcEtla1FHSmdnTTVkdW1ETzg4L0RvMXMzcENVblk5TlBQMkh5ckZubzFiOC9YTnpjY0RreUVwY2pJM0hxMkRHWVcxcWlxN2MzUm93ZEM2VlNxZlh2bkxMU1VnVHMzNC9FNjlmeHdySmxhZ2s4cDRPRGNmSGNPZlFmTmd4ZHZiMGhFbk5wbS80NytHd25JaUlpSWlJaW9pWVJpWVJ3YzdhSG03TTlodlRycnRxdW51Q1JqWlRVekFZVFBBQkFKbE1nUFRPdndVVTFVeE1wckN6TVlHNXVEQXN6VTFpYTEvd3pOemVCaGJrSkxNM05ZR0ZtQWhOVEtVeWtSakNSR3NMUTBLREZ2OEZaV2xZT016UE42ZzZOWldsamovR3pGaUxpWkFBOGV0VDBRMWZJNVJBSWhUWGwwcVhHNkRsd0JQb01yVDh4UXQ4NmVIbGovSlAvdzRIdHYyTFh4dTloWld1SERsNTFWeXpadStVbmhCOC9CQ05qRXl4Y3RsSnJGWTNHT0g1Z0I1S3VYNGFOdlJPNjlCcUlRMy85anRURTZ6QXhOWWRjSVVmYzVRc0FBSzllNmozQnkyNlY0T0taWUpoYjJhQlZ1enZmZEE2NjNjNUdtOUtTSWh6WS9xdkdkbE56Uy9pTXYvTkJmRU50YXU3MTlidlA2elN1djg5NERCdXIvcTFScFZLSmRTdmZRbFZWSlY1WS9qVWNuRnZWZWJ4Q0xzZUc3ejVBNHJWb3ZQUE5KcGhaV05jNTlrRVFpa1JZL002WHFwOWYrK3dYMWUzUGxzN0R6YnhzcmNrTWI4enpnNVd0QTVaL3QwVmpYMXBTSEg3LzVuMlVGQldnblVkM1BQZjZKekF3TktwSnREaDZBQk5uTDRTenUrYkNWbU84K3RGYUtCUnlKTVZlUm1SNEVDNmVQcUZxY3pKZ3hIaTA3ZFFWZWRrWk9CTjBHTDBHKzhMU3hoN1RGN3lLaTZlREVCcXdGeWY5ZDhQQzJoYmQrdzVGai80K2VQLzdiUkRva0lSejdkSTUrUCt6Q1RQLzl6cWNXNmwvdS85R3duVUVILzRiUThkT2gzdDdqenBtYUJ4VGM4czdMVmlVUUc1V0drUmlNYXp0MUt2OEZPYm5vcnFxVW1QQjVXVEFYaWdVQ3RqWTJFRnFVdk9lS1pmTHNHZkxqd0NBRVJObndYZnlVd0JxRWpuTUxLM3gxQXR2TjB2czl6STNNME5wYVhtTHpQMndHakI4T0hvTkdJQ1F3RUNFQkFaaTljY2ZvL2ZBZ1JnMWFWS0x0eUdwVC9xTm1xbzdMdTd1R3Z1Y1hHdWViemxaV1UwZS95RE1lUHBwdUxadVhlYzM2VzN0N1RGNjhtUTRPRHVyTFU1cm8rMmI1Z3FGQXFlT0hZUC9uajF3YWRVS1k2Wk1nY1RBQUZFUkVTZ3RxYW5BWTJ4aWdva3paOWJaa2dJQWxJMjRUMDF4L1BCaHhFUkZ3ZExhR3BObnpXcnlQTWtKQ2RpeFlRTnM3ZTJ4NEtXWElERlFyOUJWWGw2TytPdlhzZTdycjdIbzlkZGhhVjMvNzY3YzdPeUg5aHY4TXBrTS9udjNBb0RXSkk2Y3pFeWNycWZDUnE0T3ovVkg0YnJYM2c4bkZ4YzgrL0xMTURVelUyMnJLQy9IcmVKaVBERi9Qc3d0TFZYYnk4cktkSjVmcVZRaUtTNnU1aHl1cnJDeHMwTkZlVGtTWTJNQkFDZVBIa1Z4WVNHbXpaMkxqTlJVMVhHTnJWNmtpMzUzVlJJNnNITW5YTjNkTmQ0N0R2NzlONVJLcGRha2pvdG56K0p5WkNSOHhvelIrajdZWElLUEhJSC8zcjJ3dExaRzV5NWRNR3JpUkxUdjNCbml1MzYzSDlpNUUwWkdSdWprNVFVQWNIUnhnYU9MQzN3blRFQitUZzZpenA5SDlQbnpDQTBLd3NoeDQrQTNlVEplZmU4OW1KaVpvYUtpQXFISGppRWtJQUFWRlJYbzR1Mk5xcW9xOVVvc0FnRUs4dkt3L2JmZnNOL01ESDBHRGNJZ0h4L1ZIRVNQTXlaeUVCRVJFUkVSRVZHelVrL3d1TE5kTGxjZ043OFFXYm41eU13dVFIWk9BVEt6ODVHWlc0Q3M3SHprRlJTcEtoSFU1MVpwT1c2VmxnTVp1c2NrRkFwcmtqcU1qU0NWR3NMRXhBZ21VaW1rUmdZd2tFaGdhQ2lCZ1VRQ0E0a1lob1lHa0VqRU1KQ0lZV0FnaHFHQkFVUWlJWVRDMi84RUFnaUZBZ2lGd3R2YkJSQUtSU2k1VlE3akJrbzg2NnEvenpqMDl4bW5TajZwcnE2Q1NDU0NRQ0RBVXkrOERibXN1c2x6KzA1K0NzYW01czBTcDgrRUoyRmlWdmRjdzhiTndJMkVhN2gwN2lUU2t1UHJUT1RJVGsvQnVaQWpNSklhNC9sbEs5R3FYYWQ2ejN1cnFCQzdObjZ2ZFo5Y0xzT1JYWnR4L01BT0NJVkNQUEhjYXhDS1JEQTFzMEI4ekVYVk9LbUpLWHduUDRXZUE5VS9OQS94MzRYcXFrcFkycWlYZ0Q0YjdGOW5wWWV5V3lVYUZRb0F3TTdKVlMyUm96RnRNUm96WGx1Q1NkTDF5eWpJeTRhWmhSWHNIT292aVM0VWlXQm9aSXlxeWdvRTd0bUthUXRlYmxTY0Q1SXU3eEhhVkZkVm9xU29BTjM3RGNQc1JXOUNMREZBZFZVbDltOWJoNExjTEtRbXhkNVhJa2R5N0JXY0R6MkdtTWpUcXZZdjd1MDkwWGZZYVBUb1B4eUdSalh2RGY5c1dJM1RRWWRoNStRS1I5Zlc2RHRzTlBvT0c0MWJ4WVdJT2hPTXlQQWdoUGp2Um9qL2J0allPNkZILytIb09YQUVIRnpjTVhUTU5KU1dGS3ZPbVorVGlmMWJmOEdWQytFQWdQT2hSK0hjU2ozNUo4Ui9GNkxPaGlEcWJBaGFkL0RFc0hFejBLWFhJQWdFQW95WnNhRGUxMjlkZk1iUFZEMnZxeW9yOE83L0pzSE93UVZ2ZkxGZWJkemFUNVlpT2ZZS1JLSTdIMEVYRnhZZzdIWmJsYnNkMjc4ZHVabHBzTFp6eFBCeE14b2RVMU1aUzZYSXlTK0V6N1JYSDlnNUh3WUdob2J3blRBQkE0WU53N0ZEaDNENjVFbGNQSHNXZzMxOU1Yek1tUHV1Qm5DdjkxOTVCUUtCQU1ZbUpuQjJjME92QVFQUW8yOWZ0UVRMd3RzdFFTeTBWRll3djUxZ1VsSlUxT1R4RDRLQm9TR0dqaHBWN3hoZDJ5Vk1uemRQZGZ2S3hZdTRGaDJOcXNwS1JKOC9EL2QyN2ZERS9QbW9xcXBDVlZVVlh2L3dReWdWQ2lnVUNsWGlWSFZWbFViaXc0TVFkZTRjQXZidmg1R1JFUW9MQ3JCMjVVcTg4ZkhIS0NrcWdxR1JrYzZ0TnRKU1VyRHhoeDlnYkdLQy95MWRDaE5UelVUWkRoNGVtUFhNTTlqMjIyLzQ5ZHR2c2ZpTk4xVFhYaHNUVTFNTTB2TDRoeDQ3aHRKYnQrQTNlYkxHdm9COSszU0s5MzRGL2ZzdmJ1Ym4xN2svS1M1T2xZRHdNR3F1Ni83MWloVjE3cnQ2NlJLdVhycDBYM0VxbFVxcysrWWJ0VzBILy81Ylk5eXVMZW9Kb2ZkVHBlUitwTis0Z1p5c0xLMkpITmN1WDBiMGhRc1lQbVpNaThZd3hOY1huajE2NEVKNE9FNGNPVkp2UXRIN3I3eFM1NzdobzBmanFZVUxWVzFnVE0zTUVIYmlCTUpQbkVCRmVUbWNYRjB4NmNrblZVa3p1N2R1eFptUUVLeGF0dzc5aHc1Rm40RURjZjcwNlpvV05QNytPSG4wS0hyMTc0OWhmazJyTGtiMHFHQWlCeEVSRVJFUkVSRTlFQ0tSRUk3MjFuQzB0MFlQTDgzOTFUSTVjdklLa1o5ZmlOeUNJdVRmTEVKZVFTRnk4NHVRWDFDRXZOdi9xcXRsalQ2M1FxRkFTV2taU2twMS85WmVZd2tFZ0xIVXVPR0I5ZGoyOHhkYXQ1ZVZGRU9wVkdyc0h6VjFMdXdjWFhXYXV5QTNDK3UvZWxmMWMvanhnMDBQOUI2OUJ2blcyWkpqNXNMWE1YRFVKTFRyWEhlSmJRY1hkeXg1NzF2SVpOVnFWVERxVWw1MkMrSEhEMm5kbDNrakNTY08vdzJSU0l3bm4zOEQ3VDFycXNVTUd6Y0RROGRPaDF4V0RhVlNDWW1CNXFKQ2Vla3RuQXJZVysrNWRXMXJvYTNOaEM3SFpxUWs0TnYzYXZxMWYvRERkcGhiMmVoMHZudWREZllIQUhnUDhJRlExSENMRnI5cDgzRHBiQWhPbnppTW9XT253OWJod2JaYU9MeHpBNklqVHFsdDA5NytwMm1KSEcwNmRjSGNKY3ZSdmQ5UTFlTHhrVjJiVVpDYmhRNWVQZEZ2K1AyMVg4alB6VUw0OFlPd3NYZkdxQ2x6MEd1UXIxbzdFYUNtcGNpNWt3Rm8zZEZMbzZLT3Fia2xCbzJhakVHakppTS9KeE1Yd283amZPaFJITnUvSFlaR1VqaTR1S3Zhc3R3cUxrVHd2N3R3OHNnZXlLcXJZTy9zaG1uelgwWjd6eDRBZ01xS2NnaUZRa2dNRERGM3lidm9QV1FVQXZmOGllUzRHQ1IvL3pGc0hWM2dOM1VlUms2YWZkK1ZpbVMzeThLTHhKb3RyK1F5MmUxOWR6NkNQclp2RzZxckt0WEdKY1ZleHRHOVd5RVFDREJ0d2NzUVN4N2M0clBVV0FvbEZIQzBiOXJyckxHeWN1cGVxTlVIRXpNelRKbzFDNE45ZlJHd2Z6OU8rUHZqN01tVG1EcG5EcnIyckx1Q2txNGNYVndnTlRhR1dDeEdWVlVWY2pJekVYZjFLdUt1WHNXbDgrY3hiL0ZpVmV1bml2S2F5aWlHV2haOGF4ZUJGUW9GWkRJWnhHSnhvOGUzQkYyck8raFNDVUlvRkdMbHp6K3JmdTQ3ZUxEcTlzMzhmRnlMam9hUlZJckZiN3lCZDVjc3dhcmx5K3VkYjhTNGNSaXRKVEhoYnMxZHAreGFkRFQrMnJnUklwRUk4NWNzVVMyWUs1VksvUG5ycnlnc0tNQzBPWFBRcVV1WE91ZFFLQlNJT25jT2U3ZHZoMWdpd1lJbFMyQmdZSUNTNG1MSVpUTElaVExJNVBLYS84cGtNTE93Z0ZlUEhyZ2NHWW5mVnEvRzRqZmZoTEdKaWNhODdUdDNocVcxTlVacWFaY1JlZm8wU20vZDByb3Y4ZnIxQml0OTNLK00xRlFjUDN3WTlrNU95TW5NMURxbTM5Q2htRFpuVHAxei9MTjVNODZGaHVwMHZvZnh1dGRhOHRaYldyZi91R29WT25wNVlkU0VDUnI3d29PRGNlSDBhYTNIM2Z1NkV3cUZlUHZ6enh1TVE5L0tTa3RoYkdLQ2RwMDZJVEUyRm5rNU9iQzFWMjgzbUpLUUFLbXhNVnhhM2FtNHRuUFRKbzI1a3VQakFkUWtSbWhydFZlYjhLYnRXTDlKazJCcGJhMVc0ZWZlYWl1VkZSV1F5K1ZhWDNlMTl1M1lBUUN3YzNBQUFBVHMzNCtnZi8rRlFxR0FyYjA5SmozNUpMejc5YXUzRmFCSUxFYmZ3WVBSZStCQVJJU0dJdkRnUVp3OWRRb1JZV0ZZOXVtbnNMSjVNTC9IaVI0MEpuSVFFUkVSRVJFUjBVTkJJaGJCeGRFR0xvNTFmeENuVkNwUlVscUd3dUpTRkJlVm9yQzRCRVVscFRVL0Y5OUNZZEd0MnorWG9LeXNFcVZsRlNncnIwQkZaZFVEdkNkTmR5SHNlS1AyRHhnNVFlZEVEbGwxZGFNclF1aEtJYSs3Wlk2aGtiVGVKSTVhTHEzYjYzdytPeWRYalVYKzJzUUoxellkTUhuT1lseUpQSTI4ckhRRTdOWnNzM0UzRXpOekRCcFZzOWgxZE45V1ZKUzNYTEtQTHJJemJxaHVKMTZQUm8vK3d4czlSM25aTFVTZHJmbkdaSitodW4xVDBjRzVGWHIwSDQ3SThDQWMyYjBaYzFxb2xVVmRpZ3Z6ZFhwK0toWGFlNnZyb2tmL1lhcmJpZGVpRWZ6dlB6QXhzOENzUlc4QTBKNThvd3M3SjFjc1cvVTc3SjNkc08zbkx4QzRkeXNDOTI2dGMzeHk3Qlc4K1hURHJaRyszaEtBNUxnWXVOeXVGSEl6THhzbkR2K0RzOEgrcUs2cWhNVEFFT05tUG90aFkyZW9KVXNzWHpoWjdUWFN1VnNmZE83V0I5ZWpJM0JrMXgrNGtYQWQyMzcrQXNmMmI0ZmZ0SG5vMW1jSXJsd0l4NmJWSCtwOG4ydVRraW9yYWw0dkJvYWFGUnprOHRwRWpwb2tqOHpVSklRSEhZS1poVFZLaWdwVTQ1S3VYNFpDb2NDUU1kUFF1VnNmalhsS0NndnFUSElEZ0Y2RGZkR3BhMitkWTcrWFNDakU5bDgrYVBMeGpiSDBnN1c0ZVBuaCsxWjlSWGs1RkFwRnpROEN3WjNiOTJucEIrcVBhKzBpL2U2dFd4RVRGWVZUUjQ5aTZPMXZVOWRXMjlIV1R1anUxM3p0N2NhT2J3a2p0Q3o4QThBSmYzL1kyTnVySmNPY0RnNUdXV2xwbmNmVXQ0QjV0OXJYK2hCZlgvaU0xWjZBOXZIcnI5Yy9TZTFqMTR5UFRmU0ZDOWorKys5UUtwV1k5ZHh6R3Ewb3ZMcDNSOEQrL2Rpd1pnMjgrL1hEeEprenRWYlpPQk1TZ3IzYnQ2dCtYdjNKSncyZVd5QVFRQ3dXSXpzekU1dCsvQkhQTDEwS3NVUTl1V3poMHFWSVQwblJ1aUJlbjRWTGwrbzh0cW5DZ29JZ0VBZ3c2NWxuOEVOTEpoazh4TmQ5M1BUcEdEdHRXcjJ2QXhOVFU3UnEyMVpqdTF1Yk5uaGkvbnl0eDR5Zlh0TjJMalltQm5GWHJ3SUFyR3hzVUZWWnFYWDh2U1FHRDZBMTQ2MWJBSUNFNjlleGNlMWFwQ1ludzlIRkJjOHZYWXJXN1d2K05rNktpMU43M3BZVUY2TWdMdzlkdkwzVjRqc2ZIbDduZVNMUG5LazNEbTNIRGg0NVVpT1JhYUNQaitwMlFWNGVmdmpzTS9UbzJ4ZStXcEpzYXRVbWN0VHk2dEVEVnlJajBYdlFJSFR1MmhWQ2dRQTM4OVJiYTFiZVR0Ykx6OG5SbUs5ZHAwNW8xYll0WXFLaVVGNVd4aVFPZXF3eGtZT0lpSWlJaUlpSUhoa0NnUURtcGlZd056VUJHbEV3UUM1WG9LeWlBcVZsRlNndnIwUnBhUVZLeTh0UlVWR0Z5dXBxVkZWVm8vTDJ2NnFxYWxSWHlXcHVWMWVqc3JJYWNvVWNjb1VTQ29VQ1NnVWdWOGloVUNpZ1VDZ2hWeWlnVkNoeCtWb2l5c3JMWUg0ZnZacTFWV3hReU9WWXRtQXNyTzBjOGU2M201czh0NzJ6bTg3VkpJQ2FSVzBqWXhOOHVtNVBvNDVwREYzSE83cTRhN1J0cU0rZ1VaT3haL09QaUkwKzMrQllPeWRYREJvMUdSa3BDVGg1WkE4NmR1bUoyTXNYN2p2bXBycVJjRTExKzlxbGMwMUs1SWc0R1lqcXFrcTR0L2VFazV2bW9rZGRSazZhall1blQrQmllQkJHVHB3RlI5ZldqVDUzVTgxNi9rM01ldjVOQU1DcVpjL1dtZFNoVUNqdWUxSGxWbkVoL3Z6cGN5aVZTc3hldEF3V1ZyWUFhcDRMOWFtTjZkNXhOdlpPRUFnRWNHdHpad0dyOXhEMTlncHltUXpKY1RFd05EU0NhMXYxaGE1N1hZNElWU1VVdGU3Z0NRQTRmbUFIL0hmOUFZVmNEckZZZ2tHakpzTjM4bXlZV2VqK1RmRk9YWHVqWTVkZXVCQjJISWQzL283czlCUnNXZk1wUmsrZmo5WWRQTlh1VjBWWkdVcUtDaUExTm9XcFJkMnRDaXJLU3dFQVJscXFFZFZXNUJCTEpGQXFsZmhudzJvbzVIS01mV0lCZHY3MnJXcmNpSW16WU9QZ0RLK2VBK280UjFtOVNXNXViVG8yT1pHanZLd2N4a2JOMHhMclVaUVlHNHNnZjMvRVhya0NVek16akpzMkRRT0dEMit4bGh4Q29SRGUvZnFodXJvYXU3WnN3Zm53Y0ZVaWg4VEFBRldWbFpCVlZRSDN0SGFwcXFwSnhoU0x4UkRkcmpEVTJQRXRRVnZGQzdsY2p1T0hEOFBWM1YxdGYvVDU4eWdyTFcyd1NvYXVKQVlHV2hmRTcxVmZKWkFmVjYxcTlMR3Z2dmNlbk4zYzFMYUZCZ1hoNE02ZEVBaUZlR3JoUW8xcUxnS0JBRVA5L09EWnZUdDJiTmlBeURObkVCc1RnMmx6NXFDTHQ3ZmEyTjZEQmlFNUlRRU96czR3TlRXRm9WU0tIYi8vamc2ZW52Q2JOQWtTQXdOSUpCTDh0bm8xOG5OejhkbmF0YXFramI4MmJzU0YwNmNSSGh5TUliNitHckZ2WGI4ZVphV2wrUEM3NytxOTN3OWExMTY5NE5LcUZWemMzWnR0emtmdHVyKzllSEZEZHdtUlo4N1VtNHl3N0pOUFlITlBrazd0KzB0bFphVXFrUU9vdndYSTNWNSs5MTI0TnVOMXFWVlZXWW5OUC8rTXJJd01WVVdNdEpRVU9EZzd3N05iTjNUMHJQbmQzNnBOR3dnRUFpVEh4NlBQb0VHcTR4TmpZd0ZBTmE2V3RoWXcyOWF2UjFSRUJENy82U2V0NzRkZmYvQUJjck96RzkwK3BxeTBGQnZYcmtWNVdSbkNiN2RJMFViYnZDNnRXbUhwaWhYWXZYV3IxdFkyZC92eS9mZTFiciszaWhIUjQ0cUpIRVJFUkVSRVJFVDAyQk9KaERBek1ZYVp5ZjIxUHFuUHJFVWZvcXk4L0w0U09iUXBLNnY1cHA1aEN5dzJYb3M2Qnd0cld6aTR1T3Y4YmVENjFMY1FucGVWRG9GQUFKdDdXbmJrWjJkQW9WRFVlNnkxdlZPZCt4cUtSM3Q3amhwM0oyVWMvbnNEQkVJaHBzeGJnaS9mZXE3T1kveW16dFBwM0FGNzZxOEVVcGNyRjhJaEVBaGc2K2lDUzJkUFl1clRMelhxMml1VlNvUUc3Z01BRFBTZDJLaHpPN3EyaGxmUEFiaDhQZ3ordS83QWdsZnI3bFgvb0h6OTlrSmtwYWRvYks4cm9lWm1YcmJHdnJzVG1HU3lhbXhhL1NHS2I5YTB1T2pjL1U0RmlQcWVLM2VmczZGeEFGUkpLYlYyYmZ3Qk4vT3k4ZlRMNzZOYjN5SDFIcnNxL3FwR1pSaVBIbjF4ZE44MmVBL3h3NmdwYzJGcFk5ZGdETm9JQkFMMEdqUVMzZm9NUnREQm5UZ2ZlZ3lEL1NaRGFteXFkci8rMmJBYXA0TU9ZL296cjZwVk1ybFhVVUhONDJoaVpxR3hUeTY3M1haRkpFYkMxU2lreEYrRlMrdjI2RE4wdEZvaUJ3QjA3enUwem5NMDlEcStIMlhsNVRDV2FyYm1lSndwbFVwY3VYZ1J3VWVPNEVaU0Vrek56VEhoaVNmUWYralFGa3ZndUpkbnQyN1lCU0F2TjFlMXpkekNBbms1T1NndUtvS3B1Ym5hK0pMQ1FnQlErOVoxWThjL0tNVzN6MjEyVDB5TmxaV1JvYnBkV2xMUzVIbjZEZFY4YlNYSHh5TTdJd1BlL2ZxcDJ0RGM3VkpFQk1yTHlyUWVlM2Z5U0hWMU5mWnQzNDV6b2FFd01EVEUzRVdMME1sTFMrKzgyMndkSFBEaVcyL2g2TUdET0g3NE1MYjg4Z3U4Ky9YRDVGbXpJRFd1K2Z0TUlwRmc5bk4zZmdlWGxaWkNvVkRBM3RGUmJVRzk5bStXdXl0dlRKODdGKzA5UE5DcmYzK05jMWRWVnVKbWZyN1dpZzYxQWc4Y3FIT2ZuWU1EZXZSejh1bEVBQUFnQUVsRVFWVHRXK2YrKzlIUjA3UFpxejQ4YXRkOTFyUFAxbnQvZG16WUFQZDI3VEJnV04yL2o4d3NOSDhQMWFkSDM3N28xcXVYMW4yWmFXbjFQaC91bDRHaElRcnk4K0hnNUlSK1E0Ymc2TUdER09ibmg3SFRwbW1NczNkeXdvMmtKTFh0U1hFMWxaMDYzSlBJb1UxNWVUa2tFa216SnJVVjNyeUpEZDkvRDZteE1WNWJzVUxqL3lIeWNuTHc1Nisvb29PSGgwN3p6ZFdTUEhRbUpBUnhWNjlxM1hjNk9GaVZ6RUwwdUdNaUJ4RVJFUkVSRVJGUk16QXhscUtrNUJZY0cxR3lXeGY1MlRXTE9XYVd6ZHVqWGFGUVlPTjNLNkJReVBIcHIzdWJKVkdrcnNWV3BWS0paZlBId01MYVRtUE1SeTg5aVpLaW15MjJVS3NyOTNZZWFOM0JDL2JPYnZXTzg1dldjb2tjOFRFWFVaQ2JCZmYybnVnNTBBZDdOditJY3lGSE1OaHZpczV6eEVTZVJsNTJCa3pOTE5DOVg5Mkw0M1VaTVhFV0xwOFB3NVh6WWNpNGtRam5WcnBYOUdnSjF2Wk9rQ3RxV3ZjbzVBcms1MlJBTEpiQXlzNUJZMnh1WmhxRUloRnM2a2o4a2N0bDJMTG1NeVRIeGJSb3pQYzZ1bThid284ZkJBQnNYbE4zbTRCT1hYdGo0VEx0WmZXZDNOcGl4ZHEvWUdnazFha3FURzVtV3IzamFwTWpmS2ZNMFZpQWtjbXFFWFUyQkdZVzF1amFaMUFkTTlUSXkwNEhBRmpiTzJyc2s5K3VIaUlRQ05DbVl4ZFkydGpqeVlWdnRIaVorc1lvTGltQmljbC9weUtIVXFuRU54OStpTnlzTEpqVkpuQU1Hd2JKUFcwb1dwcnNkanV1dTg5cjcrU0V2SndjWkthbGFYenpQeU90cGhyTzNkc2JPLzVCeVVoTkJWQ3o4SDgvdnZ2b28zcjNIejk4R01jUEgyNXdubWx6NW1oczI3WitQYkl6TWpCOTdseXR5VHVKMTYranZLeE02N0cxTWxKVHNXUERCbVJuWk1ERzNoN3pYM2dCRHM0Tmwwb1RDb1h3bXpRSjdUdDN4dmJmZjBma21UTW95TXZEaTh1V2FSMmZlZnZ4MUtVZGlsZ2kwWnJFQVFDcFNVbFFLQlQvejk1OWgwVjFiVzBBZjJlWW9TTzlZMFZBcENzaUFvTFl4ZDVicklsUlUwenlwZmZrcGljM055WXh4V3RzU1l3dFViSDNRdXlDQ0tpb1lFR0swZ1NrTSszN0E1a0xNZ016TUJUaiszdWVQR0hPMldlZlBlZk1ISlc5OWxyS1VoV3FITnk1VSsyK0hqNCtMUmJJb2NrejhVeE1ETTdFeEdqYzU2TjIzd1A2OW0zdytBMnJWc0hLeHFiUmR0cXdjM1NFbDcrL3luMnFBbDEwN2JWYVpZTWErdXc1ZCtxRStETm5VRmxSQVlNSDJZZFNyMXlCcmIwOXJHeHNHajFQUVg0K3pLMTA5MitJakxRMHJQcitlOWphMjJQR2dnVlkrOE1QNk5TdEc4S0hESUdWalEydVg3bUNQMy83RFc2ZW5uamk2YWMxNnZQaGJDNEFxak9vSkNlcjNIZjE0c1ZtdncraVJ3VURPWWlJaUlpSWlJaUlkTURaMFFZWm1WbHdjMjNheEhkcGNSR2lmNitmSXJnZ3Y3bzJkTjZkRFB6eDArZjE5czlZL0VhVHpwZVRkUnN5bVJRVzFuWXRrdTJqdHZMU1lpZ1VDaGliNkRaYmlTNzFHendheHNhTnA2bmZ2NlZwbVRZMGNUQjZIUUNnNzREaDhPNGRpdDJiVnVIZ3RuVUk3RDlVWmVrS1ZZN3MzQWlndXJ5TVNLVDk1R3duMXg3bzZ1R05tMWN2WXYrV1h6SDN4USswN2tPWDV2L2Z2NVEvWDcrU2lKOCtlUVh1UHIzcmJLL3h5cXloTUxlMFVSa1VKS21xeEcvTFBzSGwrTk53NmVxR3V4bHBrRXFxV25Uc0NvVUN1emI4Z21ONy9zVFltWXZnNGR0SFpidnQ2MzdHbGNSejhPa1QxbUIvdGIrbmVpSVJyR3pyQjA4QTFVRWNqZTJ2b1NvVFQ5TFp2MUZlV29JaDQ1K0FucDRJVWtrVnpwODhnbDRoa1JDSjYwNytaYVpkQndEWU9YYXExNDlVVWdYUmc4bENQWkVJaTk3OEVqYjJXdFRFYWdVWm1WbHdkbXg4SXV5ZlFxRlFvS0s4SEtPblRFRndlSGlkYkFhdEtlSGNPUURWWlFOcXVQZnNpY3NKQ1VnNmZ4NjkrOVV0czNNeFBoNEE0T25yMitUMnJlVnlRZ0lBb0hNREFRTVBLeW9vZ0ptNWVaM3Y0N092djY3OCtmeVpNOHByVmlNNFBCeGhnd2FwN08vZjd6ZWNUZW4yelp1d3NyRnBjZ2FXeXdrSitPM25ueUdYeStFZEVJQkpzMmNyTXl0b3FwdTdPMTU4NXgxc1hMMGFrU05HcUcxMzZjSUZBR2d3azRZbWF2cXhjMVNmNFV2YjBoS3RxYk9ycTlyc0VRQ1FFQnVMMnpkdU5OaEhlN3p2RmVYbHl1OXJZKzdsNWlMMjVNbEcyd1dHaEdqVVgxbEpDWEx2M2xXNXI2aWdRS00rV29OenAwNDRmL28wTW0vZlJqZDNkeFFWRmlMMzdsMjEzLy9hS3NyTGtaK1RneDQrUGpvYmo3MlRFOElIRDBiWTRNSFEwOVBEb0pFamNXREhEcHlKaVVGblYxZmNTazFGL3lGRE1HTDhlSjFrK3lONjNER1FnNGlJaUlpSWlJaElCem81MmVGMlJtYVRqNitzck1ENWs0ZlY3citYbDQxN2VkbjF0amMxa09QRzFTUUFnRXNYOVpOTkZXV2xqYTcrZjMvWkJwaVpON3pTTHp2ek5nREF3bG8zMlVvYXl6WlFvN1Q0dnNhQkY2WXFTa09vMHRTU0tZMDVmL0l3VWk4bm9JT2xOWHFGRG9KSUpFYS9RYU53ZE5kbWJGLzNNNlk4OVgrTjlwRnlLUjYzVWk1RHJHK0EwQ0ZqbWp5V3lKRlRjZlBxUlZ3NmY2cGRaT1dvY1NtdWVnTEh0WWYyazdQN3QveUd5L0duWWVmVUVRdGUvUlNmdktSWlpwV21LaTRxd1BybFh5TGw0bmxNbVBzOFhMcTRZZlBLYnhBMmRDeDgrdlNIVUNoRVZXVUYvbHI5TGE0bXhXTHNFNHNSSEJtbGNmOVd0ZzVxczlpOE1tdG9vL3NiY3ZMd1R1aUpSQWdaTkFvQWNHRGJPaHphdmg0eW1SVDlCbzZzMC9ibXRlcFZzVjNjNnFkM3J5Z3ZnNkdSaWZKMWV3dmlBSURiR1pubzVLVGJMRXJ0bVZBb3hCdWZmTklxQVJ5WExseUFnYUVoWEQwOGxCa0g1SEk1WWsrZXhMN29hQWdFQWtRTS9kOW4wVDhvQ0h1M2JVTnlZaUlTWTJQaEd4Z0lBRWhPVEVSU1hCd3NyYTNyVEdScjI3NHhkN095Y0NVeEVaMWRYZEhWemExSjc3a2dQeDhYenAyRHZhTWo3QnNJR0hqWWljT0hjZTdFQ1N4NjVSVU1HVDBhSHQ3ZU1PM1FRYm5hdmxPM2JvaXFWWExodmErL2hyNitQdTRYRmNIYTluOWxscVJTS1U0Zk80YlhQL2xFYldtWDFDdFhVSkNmcjdKOGhxYmNlL1pFVjNkM0JQYnJoMTVxTW1Cb3dzVE1EUE9YTEZHN3Y2aXdFT2RPbm9TTnZiMVcyVlYrK1B4ejlQRHh3YUNSMWMrcnFzcEtuRDl6QmdCd2RPOWUrUFh1M2FMZkFWMThsbXF6dExhR3E3dDdneFAzeFVWRktDNHFVcnUvdmQ3MzNMdDNzWG50V28yT1M3dHhBMm1OQktzQWRRTTVhakxrRk4rL1g2L2Q4VU9IY1B6UUlZM09yUWxkMy9jYU5aLzk5RnUzME0zZEhTbVhxN09LZVhoN04zcHNRbXdzNUhJNVhEMDhkRFllc1ZpTUFjT0hLMTliMmRpZ1MvZnV1SnVacVF3bUtzakxRODZkTzNCd2R0YlplWWtlVnd6a0lDSWlJaUlpSWlMU2dZNHU5b2hOVEcveThWWTI5dmozYi92cmJLdXNLTWVIejAxRlZXVUYzdng2RGF6dGREY1JlakgyQklDR0o4VUZBZ0ZzSEJyK0pheFEySGpON1Z1cDFiOTBkdTdpcXNVSTFUTXlOb1YvY04wNjZhY083NnJYcnF6a3ZzNERMeDYrUitwb0VtaFM0MTd1WFd6OWRSa0FZTXlNaGNwTUdvTkdUMGZjOFlNNGUyd3Z1cmg1SVNoaVdJUDk3UDJ6ZWpLazc0QVJNRFpWUFltbkNVLy9JTmc2dUNEM2JnWU9SZitCV2MrLzArUytkS1dzcEJqbll2WkRLQlRDcjI5RTR3YzhKQ0JrSUs0a25zUFRyMzhPRXcyRGRwcExLcW5DdkpjK1JNK0FZTnkrZmhWNkloRitXL1lKck8yY0VCUXhER2VQN1VQSi9RTE1lZUY5ZVBmV2JBVnhTOHU4bFlxYlZ5K2lULytoeWdDdDRNZ29ITm01RWNkMmIwYmZBU09VSzJ4enN0S1JkemNUMW5hT3NMQzJyZE9QUXFHQXBLb1NadWFXelI1VGNlRTlsZG1JYWppNGRNSEEwZE9hMVBmdDlBd0UrclorK1kyMmNpczFGVW5uejJ2VWR0VGt5ZlZLUHF6ODdqdmx6d3E1WE9YMkp4OU0wR2FscCtQZ3pwMHdNVFdGbmFNakJBSUJzck95VUZwU0FxRlFpTkZUcHNDMVJ3L2xjVWJHeGhnL1l3WTJyRnFGZFN0VzRNamV2UkFLaGNoSVM0TklKTUxrT1hPZ0p4STF1WDFqenA4NmhXUDc5emNZV05BUXFVU0NEU3RYUWlxUktBTUlORlZlVm9heTBsS0lSQ0tJeEdMczI3WU5oUVVGZU9QVFR5RVFDUERIaWhYSXk4M0Y4MisrQ1lGQUFCTlRVMFJ2MklEVHg0N2hoWGZlVVU2VzNyaDZGVHMyYlVKV2VqcW16SjFiN3p3eXFSUzcvdndUQU5DM2YvOG12VStndW9USjB5KzkxT1RqTlZGWlVZRjF5NWVqcXJJU1EwYVAxdmc0aFVLQjlGdTNVRlpXcHJ3UHgvYnZSM2xaR1R4OWZYRWxLUWtiVnEzQzlLZWVncDVlNDM5L2FZcm1mcFllOXNhbnFrdHUxVFppd2dTTXFCWHNVMXQ3dnUrMkRnNzRZdmx5M0V4SlFWWkdCdnFFaEVEZndBQ1NxaXFrSkNlanA1K2ZzbTFoUVFHUzR1TFFmL0JnNWJhaWdnSWMzcjBiVVJNbktzdU8xUGJ0eHgrclBmZlFzV014S0VwMUFHVktjakorV2JwVXEvZWk2L3RldzZsalI0eWZNVU1adUhIMTRrWG9HeGpBMWQyOXdlT0tDZ3V4UHpvYVlyRVlBVG9zQzZSUUtKQ1NuSXlVNUdSY1RraEFYblkyTEsydE1XcnlaQVNGaFNIKzdGa2MzTGtUU3ovNkNNRVJFUmczZmJyT3psMUQ5cUE4RjlIamdJRWNSRVJFUkVSRVJFUTYwTk85QzFadjBHeVNYMVBuWXZhaHFySUNMbDNkZEJyRWtaZWRoWlJMMWFtc3kwcUwxYll6TURKV3U2cGZHL0VQTW8yNDlRelErdGlFc3pGdzZ4a0FZOVBxc2l5ZS9uMWhZV1dMaWZQcS9xTGMwTmdVcGgwc2xLODlmQUpoWVcyTHlVK3FuM1JZOGVWYjlTYWdXMXR4VVFIKys4VWJLQzh0Z1U5Z0dQeURCeWozR1ptWVl2eWM1L0RyZHgvaHo5VkxxMzhaSHpKUVpUOUpzY2VSbG5vWklyRStJa2ROYWRhWUJBSUIrZzhmankxcnZrZml1YitSazVVT082ZTJuZXplK3VzeWxKZVZJTEQva0NiZE02ZE8zZkQ4Kzk5QzM2RCtSRTlMTURPM3hETnZmNjE4M2NuVkE0dmUvQkw3dC95Ry9WdC93NTdOcXdGVUIwbTRlV24vdldncGg3YXZoMEFnd0lDUms1WGJMRzNzMFRNZ0dCZmpUaUlwOWpqOGdxcFhkSjgvV2IyUzJiZFAvWW5CeW9weUFJQyt2a0d6eDFSUlh0Wmd0aUkzcjRBbUIzSWtYcnFNT1pPYXZrTDlVWk9WbnE3eEN2U1JreWJWQytTNGR1bVN5cmFxdG50NGVTSGoxaTFrM3I2TnRPdlhJUlFLMGNIQ0FwNit2Z2dkT0ZCbGhnWC9vQ0FZbVpqZzhLNWR5RXhQaDBBZ2dJZTNONGFOR1FQbnpwMmIzYjRodDY1Zmg2R2hJYm8zWWVWNllVRUIvbGl4QW1uWHJ5TXdKQVIrZmVxWFVSSThDSUNTeStYMXlnMFVGUlpDSUJEQTNNb0tOMU5TY092NmRVUk5uS2k4L2wyNmQwZENiQ3hpVDU1RW45QlFBRUMvaUFpY1BuWU0yemR0VWs2dXUzdDVvVmR3TU9KT25ZSlByMTUxU3Nzb0ZBcjg5ZnZ2eUVwUGgzK2ZQbkR1Vkw4Y1VudVJsWjZPamF0VzRXNVdGdnFFaHNKZmkrdDV2NmdJQ29VQ05uYlZtWFl5MDlKd1pPOWVtSm1iWThaVFR5SG13QUVjMkxFRFJWOTloZEZUcDlZcDc2TXJ6ZmtzMWRiVThoNWlmWDBZbTFSblEzcFU3dnZoUFh1UWZ2TW1ldlh0Q3dBNGUvdzR0bS9jaUtkZWZCRnVucDRBZ09TRUJPemN2QmtXVmxidzZkVUxBSEF6SlFXblkyS1FjL2N1bmx5eXBGNm1sYWRlZkJFQWNQNzBhWncvZmJwRjM0T3U3dnZEREkyTUVCeFJIY0FxbDh1Umtwd005NTQ5R3d4VXU1ZVhoNVhmZlllUzRtSkVUWmdBRXpQZGxUWVVDQVNJUDNNR3FWZXVvSWUzTjhaTm40N3VQWG9vbjFkOSsvZEhRRkFRanUzZkR4Y3RuOE1OT1gzc0dDNG5KRUFtaytGbWFxcmFyRU5FL3pRTTVDQWlJaUlpSWlJaTBnRVhSMXZJcFJKa1p0MkJzNVBtS2RYVnFTZ3Z3Nkh0NndFQW9ZTWJMNVB4Mmhjck5VNFZmbURyNzFBb0ZBQ0F3enMyd3MyckY3cjEwRjM5N05yaVR4NUcxdTBic0xLeFJ4ZDNMNjJQMzdwMkdjcEtpL0hPMG5Yb1lHR0ZKMS8rQ1B1Mi9JcTRFNGNRRUR3QXdnY3JhbnVIRFlheHNhbnl1QVd2ZlFxcFZJSnpNZnZnMXplaXpnUitXdXBsN05xNEVoUG1Mb0dEczNhL1pOWW0wMFpqOHU1bVl1Vi8za1ZlZGhic25UdGoyc0pYNjdYeDdkTWZrYU9tNHNqT2pmamo1eTl3THk4YkEwZFBxemZCbXA5OUJ5S1JHTUdSVVRDM3RHbjIyUHIwSDRwRDBldmgzVHNFaHNZbWpSL3dRRVZaS2Q1ZFZMMHErTjN2MXFPRFJjTmxkeG9qbDhrUS9mdFBpRDkxQkIwc3JEQnErdE5ON3F1MWdqaHFVeWdVeUx5Vmlrdm5UeUwrMUJIa1pXZkIzTklHL1FhTndzVzRFemg5WkRjU3ovMk44T0VURVRaMEhBeU5qRnQ5akRXdUpjVWg4ZHpmOEFrTWcvMUQzNHVRUWFOeE1lNGtqdS9iQnIrZ2NFaXFLcFZaY0hyM0gxS3ZyNnFhUUE0Vks2UzFaZXZvb3BPQXNvZGxaR1pCSVpmQzJiSDUzNWRIUlVoa0pFSWlJNXQ4L0JmTGwydmN0bE8zYnBqMy9QTmFuOFBEeXdzZVhwci9XYUZ0ZTFXa1Vpa3kwOUxnSFJDZ1ZSYVBzdEpTbkR4eUJNZjI3MGRWWlNVQ1EwSXc0WWtuVkxZMXQ3QkF6cDA3T0x4N045eDY5b1FBMWMrSE81bVp1SDdsQ216czdTRVNpYkIzMnpZWW01Z2d1RllKaktDd01CemF0UXNIdG05SFFGQVFSR0l4N0J3ZEVSUVdodE14TVVoSlRsWk9kbytlTWdWWGtwSVF2V0VEdXZmb0FiRytQaVJWVmRpOGRpMFNZbU5oWTJlSGNUTm1OT3Q2dFpTMDY5ZHg4c2dSSk1UR1FxRlFvUC9nd1JnNWFaTEt0alhYODhqZXZlamF2YnBFbkZRcXhia1QxZG5HT25YdGlyenNiS3orNFFmSXBGSk1tRGtUK2dZR0dEeHFGSXhNVExCbnl4Yjg4UG5uc0xhelU1WWsyYjVoQTRSNmVuVktBY25sY3NobE1raWxVdWlKUkpnd2MyYUQ3NkdwbnlWVlBuMmphYVh6L0FJRE1XUEJna2ZtdnQvTnlrTEs1Y3NZUG00Y2pJeXIvd3dNQ2d2RDRkMjdzZnV2djdEazdiY2hFQWpRTnp3Y0p3NGZ4czVObTlERHh3ZGlzUmorUVVIS1lJNTFLMVpnMXFKRkVBcUZNT3ZRQVk0dUxzcnZoWVdsSmJ3RDZnWk43bytPeHY3b2FKMjhoNmJjOTVMNzkyRmtiSXk4bkJ3QVVHYUlXZkhOTjBpOWNxWEJZeS9HeCtQMWhRdnJiUHRpK1hJb0ZBckVuanlKblpzM282SzhIS0VEQnlKaVdNUFozTFIxT2lZR0xsMjZvTE5yZFphOS9OeGM1T2ZtMW10blptNk9vc0pDbkk2SjBjbDVyV3hza0oyVkJYMURRM2o2K0NCOHFPNytQazdVbmpHUWc0aUlpSWlJaUloSUJ3UUNBWHI1dWlQdVFxSk9Bam0yci9zSnhVVUZzTEYzUXUvUXdZMjIxelJqUXNxbDg4cVY5Tk9lZmhWYjFuNlBsVisvZyttTFh0ZDVlWWVzdE92NGMvVzNBSUJoaytiV0N6NW9qRUtoUUhsWkNSUnlPVXdlbEFySnU1dUpnOXZXd2NiZUdiMGVaS2U0a25nT3YzejFOZ0w3RDhHMHAvOFhESkZ3SmdZYlYzeU5uRHNaR0RuMVNlWDIzRHVadUhFbENldCsrQlF2L0d1WnNwU0pKb2FPbjZWUnU4Wkt1bHc2ZndvYi92c1Z5a3RMWU92b2dvVnZmQUVEUXlPVmJhT216RWRGV1FsT0hkNkZQWnRYNDJwU0xNYlBmaGFPSGJzcDJ3d1lPUm0rUWYxMUZxd2cxamZBVy8vNVZldUpxRnVwbDZGUUtOREZyV2VUZ2pqT0hOMkQzRHNaQUlEc3pEU1VGdC9INmFPN1lXemFBVSsrOGpGTVc2a3NpaTdzKzJzdFRoM2VoWkw3MWF2dHU3aDdZY2o0SitEWE53SWlrUmlEeGt4SDR0a1k3TjYwR252L1hBTUxhMXNFaHRVUGl0QWxtVlNxY252bXJWU3MrZlpEQUlDK2dRR2lmLzhKSmZjTFVWeFVnUHVGK2JoZmtBOEF1SG50SXJMU3J1UHloVE1vTFM1Q0Q5OCtLb09oS2lzZkJISVlxUDVNdHdmbkV4TFJ5OWRkNitjUy9mTmtwS1ZCS3BYQ0swRHo3RGdGK2ZuNHo0Y2ZvcXF5RW1ZZE9tRDhqQm5vRlJ5c3RuM2tpQkhJU0V2RGdSMDdjR0RIampyN0RBd05NWHpjT0NTZFA0OWJxYW4xeWtTSXhHSUVSMFRnNkw1OXVKR1NBdmVlUFFFQUE2T2lrSnlVaFBzUEFoRUF3TmpFQk1QSGo4ZUp3NGRSV0ZBQUd6czcvUFR2ZnlNekxRMDI5dlo0Nm9VWGxKUGw3Y205dkR5c1dMb1VrcW9xT0hYc2lGR1RKOE8xZ2N3R0E2T2lrSldlcm5JaTN0WERBeUdSa2RpN2JSdUtpNG93WVBqd09pVTZRaU1qNGR1N044NGVQNDZVeTVkUlVWNE9tVlNLRTBlT05Eakd3SkRHLzQ3VWxNK1NPck1YTDI3U2NlYVdsbEFvRkkvRWZRZUFmZHUyd2NMS0NxR0RCaW0zaWZYMTBXL0FBQnpZc1FPWExseUFkMEFBaEVJaEJvOGFoZlVyVnlMaDNEbmwvUmc5ZFNyU2J0ekE1WVFFN04yMkRWRVRKaUFvTEF4QllXSEsvbXdkSEdEcjRGRG52RDY5ZXNITDMxL2xtTzVtWmVIbzNyMGF2NGVtM1BmVnk1WWhJeTFOK2Jyamcrd3dQcjE2S2NzbGFXdnYxcTA0dW04ZlJHSXh4azJmam40REJqU3BuNFpzWGJkT1ozMU5tRG16MGVDb0d1NWVYbmp6Yy9WbDFvaitxUmpJUVVSRVJFUkVSRVNrSS8wQ3ZiRHowSEdNaVdyZTZyY1RCN2ZqN0xGOUVBZ0VtRGh2aVRMcmhEWnFTaHZVbnFUTXo4bkN1aDgvaDBLaGdGL2ZDQVQySHdMVERoWlk4KzJIV0xQMEEzajRCQ0o0WUJSY2UvaXE2MVpqU2JISHNYSEYxNmlzS0lkLzhBRDBEaDJrc3AweVBicE1WdTk5bGhZWFFTYVZvb09GbFRLZzRHRDBIMUFvRklnY05WWDUzdHk5ZThQR3dSbHh4dzlpUU5Sa09MaDBBUUFFOUl2RXdlaDFpTm43RjRJaWhzSFd3UVVBRU5oL0NKSmlUK0RTK1pQWXMya1ZScytvdTZxeElVTW5OQytRbzdqb0hxSi8veGtYVGg4RkFIVHUzaE56WDN3Zlp1YVdhdnVxL2h5OEFETUxLeHpZK2p0dVhFbkNmOTVlRFA5K2tRZ2JNaGFkdTFldk9MV3lkVkRiUncyWnJQWkVmc01UMkUxWlRYenJXbldKQmUvQVVLMlBUVGdiZ3o5WExZV1ZqVDFLUys3anQrOC94cUszdnNLVC8vY1JiQnljRzMxLy9RYU9oTEZweTZUYVZoY0EwWkNlQWNISXVuMERIcjZCOE9yVnIxNm1GSUZBQUwrK0VmQU9ERVh5aGJNNkQ2U3FrWmFhak9RTFo2Q25KOEtkakpzQUFLTmEyV3NBd01iQldWbWVJTzVFZGFDWFVDaUVxYmtsekMyczBhMkhMOHBMUzNEejJrVWMyYjBaU2VlT1F5QVFZTmlrT1NyUGViL3dIZ0JvbGMybHRSMkpPWUV4UTNxMzlUQ29IVWhMVFlWSUpFSVBiMitOajdHMHRzYUk4ZU9oSnhLaFY5KytFT3ZyTjlqZTFjTUQ3MzcxRmZKeWNpQ1JTQUJVUDRIMURReGdaV01EUFpFSUVva0VrMmJQUmtCUVVMM2ordzhlak5DQkE1VWxNNERxQ2ZzM1AvdXNYakJTVUZnWStvU0dLci9UUTBhTndvV3paekZ1eGd5Tkp2T2RPM2VHaWFscG8rMGFZMjFyQzB0cmE0M2FXdG5ZWU5yOCtUQTBNa0wzSGowYWJkL04zUjN2ZlBVVkN1L2QrOS96V1NDQXNZbUpjdXdqeG8rSHFaa1pCbzhhVmU5NHN3NGRNQ2dxQ29PaW9wVGJGQW9GNURJWjVBb0ZvRkFvTTVkVmR5M1E2TS9FcG55V2Fndm8yMWRaRmtoZGtJR21Ib1g3cmxBb2xObGx4QTlsbGVzWEVRRmpFeE40MUxxV2ZuMzZ3TkRZdU03MUZZbEVtUG4wMC9qNzRFRU0wREQ3UkVEZnZ2RHQzYnRPZ0U5dDJWbFpLQ29vcVBOOWEwaFQ3bnR3UkFTeTB0TWhGQXJScVd0WFpTbWttaklxVFJFWkZZV1M0bUpFRGg4T0czdDdqWTdwM2E4ZlNvclZsMW1zMGNQSEJ5YW1wazNLaEhFNkprWmxPYTJHOUl1SWFIYTJKYUovQWdaeUVCRVJFUkVSRVJIcFNMOUFMM3o5ODBiazVkK0RqWFhUU2txY1BMUUQyMzc5QVFBUU9Xb3EzTHg2YVhSY1lYNE85QTJNWUdoa0RKbE1pbU83L3dRQUdCcFYveEk2TytzMmZ2bnFiWlRjTDRTWnVTWEd6M2tPQU5ERHJ3K2VmZWRyYkZ6eE5hNG14ZUpxVXF5eXo4cnlNbnoyOGx3STlZUVFDdjhYWkNHWHl5Q1h5U0dUU1NDdHFrTEV5TW1JSERrRkFKQ1psb3E5bTljZ09lRXNnT3JTSU5NWHZxWjIzR2JtbHJoZmtJLzQwMGZoM3pkQ09WRlNVVjZtZkE4T0hhdFhLZDVKdjRHNEV3ZGhiZWVFd0xEL1pTa1JDb1VZTXU0SnJQLzVDeHpZdGc2em5udGJ1WDN3MkpsWS8vTVgyTE41TldZLy82N3ltRW56bCtENmxRVDh2VzhyL0lNSG9HTTMzZFkwZjFoWnlYMGMyckVCSncvdWdLU3FFZ0tCQUNHRFJtUDB6SVVhWndRWk9uNFd1bm40NE05VlM1R1huWVg0azRjUmYvSXdlb2NPd3ZSRnI5ZHJMNU5Ka1pOMUc4YW1IV0JvWkFLRlhJNHp4LzYzd3JRbFNvM2NTcWtPNVBEUk1wRGpXbEljL3ZqcGM0ajFEVEQvbFkrUmN2RThvbi8vQ1YrL3RRaUR4a3lEdGIwalpBOVMyNnN6Y2Q0TEFLcURnbVF5S2FSU0NhUVNDVXhNTzJnVkRGVlJYb2J5MG1JWW0zYW9MbGVrQUU0ZDNnbWdPbE9KSmpiODl5c0FnSkdKS1c1ZnY0TGIxeHRPa3c0QUYrT3FTd0lVUHdpQzBCVkRJMk1jalA1RCtkckEwQWdEUjArcjA4YkEwQWl6bm44SGtzcEttRnZad056U0JtWVdWblVtaUl1TDdpRTc4emEycmwwR3FhUUsvUWFPUk1ldTdnQ3FNK1VZbVpqQzBNZ0U1ZVdsT0xwekV3REF6bEc3aVp2V2twdWZqNVRycWVqMzV1eTJIZ3ExQXhIRGhqV3AvSUMyWldyMFJDTFlPem1wM1M4V2k5RW5WUFd6MDlCSWRYWWJWUmxsQkFKQm5lMmV2cjdLU1dKTlRIL3l5Y1liYWVDMWp6L1dxdjNEcFM4YUl4UUtZV1dqdmpTU29aRVJob3dlclhGL05jRWEyb2ZPL2s5VFAwczFwczJmMzR5ejEvVW8zSGVCUUlBUjQ4ZXIzR2RpWmxidk95WVFDRlFHUzlqYTIydWMyUUZvL0RyYk96bHBkUythY3QvVmZkZWJ3OURRRUpQbnFBNndWQ2R5eEFpTjJuVjFjME5YTjdlbURLdE9xU2hOT2JxNHdOSEZwVW5uSS9vbllTQUhFUkVSRVJFUkVaR082T3VMTVNERUgvc1BIOFdNeVJPMFBqNzY5NS93OTc2dEFJQmVJUU14WXZJOGpZL2RzbllaTHNlZnJyZmQwNjk2WlcvZW5Rd1U1dWRBSk5iSDNCYy9xRk9pb21NM0Q3ejg2WElrWHppRHBOZ1R5THlWZ3VLaUFsUlZWcUR3WGs2ajJRamN2WG9oTytzMk5pei9DdWszcmdLb25oZ2VObkVPd29jM2ZCMENnaU9SZVNzVjYzLytBdXQvL3FMZWZvRkFnSDREUndLb3ZqNEtoUUlqSnMrdE56RWZFRHdBZXphdlJ1TFpHT1JsejRPTnZWT3Q3YXVRY2pFZXhVVUZ5c3dYWnVaV0dERjVIcmF1WFlZelIvZW9EZVI0WmRiUUJsODNKUGRPQmw2Wk5SU2hnOGRnNklSWlNEcjdOeVJWbGJDeGQ4TEVlUy9BelV2NzFPdmRlL3JqbGM5WDRNVCthTVRzM1FJall4T01mZUlabFcyRlFqMTg5OEVMa0ZSVjF0dlh1YnVuMmxJdVRTV1h5WEQ3K2xVNGR1d0dhenYxazVXcW5EbTZCektwRkZPZStqODRPSGVHZzNObmxKZVc0TUMyMzdIdHR4K3g3YmNmQVZSL0hvUjZldERURXozNHIvcHpJSlZLSUpWS0laTks2cXlpRnVzYjRGOC8vYWxWSUVkMlpocSsvL0FGbGZ1Njk5UnNoWFRzM3djMFBwKzJvcWJNVjVZYTBvU2RVeWZNZXU1dDZJbkU2R0JoQmNlT1hWVUdwSGo0QkRiWWoxamZFSHYvWElQc3JOdXdkKzVjSjVQTm42dS9SZXJsQzNYYTYrbUowRHVzOGJKUWJXSC9vYU9JNk9jUHNaaS9IaWNpSWlLaTlvbC9VeVVpSWlJaUlpSWkwcUZSUTBMdzNsZHJNWFhDV09Va3M2WjYrUFhCNlNPN0VSUXhIT05tUGFOeXBhMDZYVDI4a1hzbkEzSzVEQXE1SEFaR0p2RHFGWXlCWTZwWDNudjFEc0hJYVUvQnBZdWJzaFJIYlFLQkFEMERndEV6SUZobC93cUZvcnJ2QjVQa0FsU3YrQlVJaFJBSUJGQW9GREF3TklLeHFSa0N3NFlnY3RUVUJzdUYxSWlJbWdSTEd6dGN2NUtJeXZJeVpmOUNQVDJZZHJDQXAxOFFYRDM5SUttcWhIUG43aERxaWVEWHQzN2FhYUdlSHNZOXNSaDZJaEdzN1J6cmJKLzd3Z2V3Y1hDR29WSGQxT0loZzBiRDB0b2VQUVA2cWgxZlRSQkpjM1QxOElHSm1Ubm12dmdCVWk1ZlFOaVFzVTBxVzFKREpCSWpJbW9Td29hTlEyVjVPWXhOelZTMkV3Z0VjQllEOFpVQUFDQUFTVVJCVk83c2lsc3BsK3NjNitycGg0bnpWUWNxTkVmbTdldW9xcXpRT2hzSFVQMDUwQk9KMER2MGZ4UC9ReWZNZ20vZmNNVEc3RWZHcldzb0t5bUdWQ3FCVEZxZGJhTW04NFpDcm9CQUtJUytnUUZnWUZqOXVRU0FCNTlwVGJObzFMQjM3Z3hqMHc1UUtPU0FBbEJBQWJIWUFGMDl2REJ1MXJNYTlmSHYzL1pyZGM3YXZuaHRQbkx2WktqZC8zQTJqY2JVbEhCcHJxcktDdHd2eUllcG1Ubm12dmgrbll3dWJsNEJLTWpMaGxRaWdRSUtXTm5ZWS9DNG1iQjM2dFRzOCtxYVZDYkQxaDI3OE5GcmM5dDZLRVJFUkVSRWFnbWtwVGNValRjaklpSWlJaUlpSWlKTnZmYXZuekV3Y2doR0R0TitOWHJSdlR5WVc2bFBGZDZlbFplV1FLeXZENUZZdjYySDBpelhreE1nMWpkRUo5ZVdMYmZTbXVReUdlUUt1Y1psWEpxaTVINGhzalBUNE5peEs0eTF5QmhSUXlxcGFyWFB6dVg0TTVETFpmRHVIYUxUZmpOdnBhS3FxZ0pkM2V1bmZ0ZFVUbFk2cEpJcU9IVjJiZEx4Y3BrTUVBZ2dGQXFiUEFaMWNyTFNJWkZVQjFVMVIxYmFkWWpFK3JCemFyajBpcWJ0dExGcjN3RWNPWG9RWDd5N1NHZDlhdXFsOTViaHdzVVVITm55YmF1Zm00aUlpSWdlTFF6a0lDSWlJaUlpSWlMU3NhVGtHL2p5eDgzNGZjV1BMVEtaU2tSRTJwUEw1WGhpd1RONC9aa3A4UGJzMnVyblp5QUhFUkVSRVdtS3Ywa2dJaUlpSWlJaUl0SXhIODl1Y0xhM3dPWnQyOXQ2S0VSRTlNRG1yZHZoYkcvUkprRWNSRVJFUkVUYWFIb3hUaUlpSWlJaUlpSWlVdXY1SnlmaTJUZVhZbEJFT0d5c3JkcDZPRVJFajdXOC9Iejh2bkV6ZnZqOHBiWWVDdFp1M052V1F5QWlJaUlBYzZZT2Irc2hFS25GUUE0aUlpSWlJaUlpb2hiZzdHaURjY05EOGMwUFArT1Q5OTVxNitFUUVUM1d2dmxoT2NhUENJT3pnM1ZiRHdWck51NXA2eUVRRVJFUkdNaEI3UnNET1lpSWlJaUlpSWlJV3NqTWlVUHc3SnRMc1hYbmJvd2ZGZFhXd3lFaWVpeHQzYkVMZCs5bTR0MFhKcmZwT1B5OXV1UEN4UlFjMmZKdG00NkRpSWlJaU5vL1lWc1BnSWlJaUlpSWlJam9uMG9zRnVIOVYrWmh6YS9ya0hMOVJsc1BoNGpvc1pOeS9RYlcvUFlIM245bEhzUmlybXNrSWlJaW9rY0RBem1JaUlpSWlJaUlpRnFRczRNMVhsdzRHVzk5K0FseTgvTGJlamhFUkkrTjNMeDh2UG5CeDNoeDRlUjJVVktGaUlpSWlFaFRET1FnSWlJaUlpSWlJbXBoNGYzOE1DRXFGQysvOVI2S2kwdmFlamhFUlA5NHhjVWwrTCszM3NQRWtXRUk3K2ZYMXNNaElpSWlJdElLQXptSWlJaUlpSWlJaUZyQmxER1I2QnZnaHBmZmZwL0JIRVJFTGFpNHVBUXZ2LzArK2dXNFk4cVl5TFllRGhFUkVSR1IxaGpJUVVSRVJFUkVSRVRVU3A2ZVBRYitucDN3ek11dnM4d0tFVkVMeU0zTHh6TXZ2dzUvejA1WU1IdDBXdytIaUlpSWlLaEpHTWhCUkVSRVJFUkVSTlJLaEFJQkZzNFpnNmlCdmJINHBWZVJjdjFHV3crSmlPZ2ZJK1g2RFN4KzZWV01IQmlJaFhQR1FDZ1F0UFdRaUlpSWlJaWFSTlRXQXlBaUlpSWlJaUlpZXR4TUdSTUpCMXNydlB6bU81ZzNheWJHang3WjFrTWlJbnFrYmRtK0MydCsvd012TFp5TThINStiVDBjSWlJaUlxSm1ZU0FIRVJFUkVSRVJFVkViQ08vbkI5Y3V6dmp3NnpXSWpVL0FTODh1aEkyMWRWc1BpNGpva1pLWG40OXZmbGlPdTNjenNlenpsK0Rzd09jb0VSRVJFVDM2V0ZxRmlJaUlpSWlJaUtpTk9EdmE0SWZQWG9SclIwdk1XN3dFRy8vYUJybGMzdGJESWlKcTkrUnlPVGIrdFEzekZpK0JhMGRML1BEWml3emlJQ0lpSXFKL0RHYmtJQ0lpSWlJaUlpSnFRMkt4Q0hPbURzZmc4RUI4di9JdlJPL2VpNWxUSm1MWTRJRVE2ZW0xOWZDSWlOb1ZxVXlHZlFjUFk5Mm12K0JzYjRFZm1JV0RpSWlJaVA2QkdNaEJSRVJFUkVSRVJOUU9PRHZhNFBOM0ZpSXArUVorLzNNLzFxemJnSEdqb2pCMDBBRFlzdVFLRVQzbWN2UHpzZi9RVVd6ZHNRdGRPOXJoOVdlbXdOdXphMXNQaTRpSWlJaW9SVENRZzRpSWlJaUlpSWlvSGZIeDdJWXYzbDJFYTlmVHNmUEFLY3hiOUNmY1hMc2pNandVdmZ4ODRlTHMxTlpESkNKcUZSbVpXVGlma0lnak1TZVFjajBWRWYzODhkRnJjK0h1MnJHdGgwWkVSRVJFMUtJRTB0SWJpclllQkJFUkVSRVJFUkVScVZaVkpjSHB1TXM0R1hzUjV4T3ZRU0FVd2Rlckp6cDFkRUVuRjJlNE9EdWhnNWtaakkyTVlHUnNCTEdJNjNhSTZORWdrVXBSWGxhT3N2SnkzQzh1UmtabUZtNW5aT0oyZWdZU0wxMkdRaTVGTDE5M2hBUjZJN2gzVCtqcmk5dDZ5TTJ5ZHVOZXJObTRCMGUyZk52V1F5RWlJaUtpZG83L3NpY2lJaUlpSWlJaWFzZjA5Y1VJNytlSDhINStVQ2dVeUx5VGgwdlhiaUlqTXdlSGoxNUM1cDA4bEphV282eThFbVVWNVpCSzVXMDlaQ0lpalloRVFoZ2JHc0hZeUFBbUprWndkclJCSnljN0JQcDJ4SnhKNFhCMnRJRkFJR2pyWVJJUkVSRVJ0VG9HY2hBUkVSRVJFUkVSUFNJRUFnRmNuR3poNG1UYjFrTWhJaUlpSWlJaW9oWWliT3NCRUJFUkVSRVJFUkVSRVJFUkVSRVJFVkUxQm5JUUVSRVJFUkVSRVJFUkVSRVJFUkVSdFJNTTVDQWlJaUlpSWlJaUlpSWlJaUlpSWlKcUp4aklRVVJFUkVSRVJFUkVSRVJFUkVSRVJOUk9NSkNEaUlpSWlJaUlpSWlJaUlpSWlJaUlxSjFnSUFjUkVSRVJFUkVSRVJFUkVSRVJFUkZSTzhGQURpSWlJaUlpSWlJaUlpSWlJaUlpSXFKMmdvRWNSRVJFUkVSRVJFUkVSRVJFUkVSRVJPMEVBem1JaUlpSWlJaUlpSWlJaUlpSWlJaUkyZ2tHY2hBUkVSRVJFUkVSRVJFUkVSRVJFUkcxRXd6a0lDSWlJaUlpSWlJaUlpSWlJaUlpSW1vbkdNaEJSRVJFUkVSRVJFUkVSRVJFUkVSRTFFNHdrSU9JaUlpSWlJaUlpSWlJaUlpSWlJaW9uV0FnQnhFUkVSRVJFUkVSRVJFUkVSRVJFVkU3d1VBT0lpSWlJaUlpSWlJaUlpSWlJaUlpb25hQ2dSeEVSRVJFUkVSRVJFUkVSRVJFUkVSRTdRUURPWWlJaUlpSWlJaUlpSWlJaUlpSWlJamFDUVp5RUJFUkVSRVJFUkVSRVJFUjZkaVdkZXR3WU1lT3RoNUdxNU5KcGJoeDdWcGJENE5hZ0VLaFFGVmxKZVJ5ZVlQdEtzckxVVlJRb0ZYZnhmZnZvN0tpb3Q3Mm9zSkN5S1JTcmZwcXpPbVlHQnphdmJ0Sng4YWZPWVBreEVTZGpxY2xsSmVWYVgwUFdsdGxSUVdLNzkrSFFxRm9sZk8xdDJmeW8zQ1AxS21vcUVEQ3VYTTY3Yk8wcEFSbHBhVTY3Zk5SSjJyckFSQVJFUkVSRVJFUkVSRVIwYU5ES3BYaVprb0tybDI2aEpHVEpyWDFjTnF0TXpFeHNMVzN4NURSb3pWcVgxcGNySFlTeTliQkFhVWxKY2pPeW1xMG53N201ckN4dDlkcXJMcTArZGRma1JnYmkrZmVmQk5PSFR0cWRXeFRKOWNCd01UVUZNSGg0VTArdnIyUVNhVW9LaXhFVVVHQjhyK09YYnVpbTd1N3l2Wi8vdm9yNGs2ZHdtYy8vZFRpWXl1OGR3K2Z2L1VXWmp6MUZQejY5RkhiN3NDT0hUaCs2QkMrV0w1YzQ3NC9mdlZWaEE4WlV1K1o4dnZQUDZPaW9nSXZmL0JCazhaOEpTa0pYYnAzaDZHUmtYTGI4WU1Ia1p1ZGpVRlJVVnIzdDJIVkt0amEyOFBUMTdmUnRoS0pCQ2VQSEVIWW9FSFEwOVBUK2x6TkViMWhBK0xQbk5IcUhyUzJmZEhST0hINE1ENysvbnVJOWZWYi9IemFQcE5iMnFOd2o5VDU2OWRma1JnWEJ6MlJDTjRCQWMzdTcxNWVIcForOUJIY1BEMHhhOUVpSFl6d240R0JIRVJFUkVSRVJFUkVSRVJFMUtEOG5CeGN2WFFKVnk5ZHdvMXIxMUJWV1FrQWFnTTVYbCs0c01IKzVpOVpBZzh2cnpyYjdtUmtZUC8yN2JoeDdScGtVaW5zbkp3UVBuZ3cvSU9DVlBhaGJYdGRLeXdvd0lhVkt6RnM3RmgwZFhQVDZ0aVkvZnVSbVo2T2NkT253OGpZdUhyYmdRTTR1bStmeXZaZkxGK09XNm1wK0ZXRHlmcVF5RWlNblRZTlFQVUtkRjF4OC9TRVQ2OWVqYmFMSERFQ0NlZk9JWHI5ZWl4KzdUV3R6ckUvT3JxcHc0T3R2WDJMQjNMbytucktaREpjaW85SFNYRXhpdS9mUjJseE1jckx5dXBsS1BBTkRGUWJ5Q0dYeTFWbXlHanNPOWdZb1ZDb1VYRElwUXNYNm0zTHo4MVZ1OC9RMEJDdVBYb0FBRExUMG1Cc2FncExhMnVWZldmZnVZUGJOMjlpNkpneDJneGQ2VlpxS2xZdlc0YkFrQkJNbmpPblNYMDBWZWJ0Mjlpd2FoVnk3dHlCbnA0ZXdnWU5hdFh6cTNKa3p4NlVGQmRyM0g3QThPSDQrTlZYZFhMdXVjOCtxejc0UlNCUS9yaGoweWF0K2cwZk9oVG1GaFlBZFA5TWJndnQ1UjRkM2J1M3diWTFnVkU3TjI5R1huWjJvMk5zakpXTkRicTV1K05pZkR5U3pwL1g2TStheHdFRE9ZaUlpSWlJaUlpSWlJaUlxRUZmdnZ1dThtY0RRME9OajNQejlJUkFXTC9LdTZtcGFaM1h0NjVmeHkvZmZBT0pSQUo3SnllSTlmV1JtWmFHOVN0WDRuNWhJY0tIRG0xVys1WWdrMHFSblpXRnRULytpRVd2dmdvSEp5ZU5qcnVja0lBOVc3ZkMwTWdJOTR1SzZrMGF2dkhwcDhxZll3NGN3TWtqUndBQVh2NysrR0w1Y2xSVlZ1TGRKVXNRTldFQ0lvWU5xM3Zzb2tYUU56QlF2ajRURTlQVXQxZVBnWUVCZkhyMXdwNHRXeHB0YTI1cENVTWpvMGJiT25ic0NQK0hNanZZMnR2amxYLzlTNnV4TlRkb1FWTzZ2cDR1WGJvZy9kWXRtSFhvQUJzN08zVHQzaDFuangrSG02Y25RaUlqWVc1cENYTkxTNWlhbVFHb251VFdOTk5GNzM3OTFPNjdGQitQaW9xS0J0c0lWWHh2Vldrb3VFalZQbnNuSi96ZisrOERxTTdlWXVmZ2dCa0xGcWc4L3RUUm94Q0pST2dkRWdLcFJLSitySHA2S3NkNzZ0Z3hBQTFmQzEycktDL0hnUjA3Y1BMSUVRZ0VBZ3dkT3hZaGtaR3RkdjZHeEowNmhkeEdKdDFyR3pKNmRMMXJkeXMxRmZtNXVRam8yMWZsTlZmMzJiS3dzcXJYdGlaZ1NWQXJrT1A0b1VNYWp3K292cmMxZ1J3dDlVeHVUZTNsSHUzWnVsV2o4eGZrNXpmYXRpYVFvN0hnRUZNek00ajE5WEh6MmpYazUrU29iZWZTcFF1NlB3Z0crNmRqSUFjUkVSRVJFUkVSRVJFUkVhRzhyQXhadDI4clY4dlgxckZMRjdoN2VjSGR5d3NPVGs1NC84VVhOZXB6OXVMRmRRSUxWSkhKWk5pNGFoVWtFZ25HejV5cHpLcVFuSmlJdFQvK2lMM1IwZkFMQ3ZyZlpKMlc3VnVLdGEwdG5saTRFTDhzWFlwVjMzMkhaOTk0bzlGejNreEp3UjhyVmtBa0ZtUGVjOC9CM3RHeFhwdmEyUWxxbDRPb2NUY3pFd0JnWld0YlozdFZaU1VVQ2dVTWF3WGFhRExoZi9YaVJhejYvbnRZV0ZyaTVROC9iUFIrcWNzYThyQ0MvSHhjdVhpeHdUWitnWUgxQWpuYXM1YTRubjZCZ1hWZW56MStIUFpPVHVqcDU5ZXNzVTZaTzFmdHZuL2Z1SUdLaW9vRzI5U1dlL2N1WkhJNTdoY1dBZ0NLQ2dwdzkwR1puN2MrLzd4ZSt3TTdkdURjaVJNcTk5VXVNVktRbjYrMkxFTlphU2xpVDU2RVZDckZaMis4MGVENCtnMFlnSEhUcDlmWmxwK1RnOFRZV05nN09xck5acUpMVW9rRVo0OGZ4NkZkdTFCU1hJeE9YYnRpL015WldwY1hhaXFKUklLOXRTYlVNOUxTQU5UTmNORlFnTlRyQ3hlcURLSjYrRE95YWMwYTVPZm1Zc0xNbVNvLzI0MTl0bzRmT2dTcFJJSUJ3NGNyTThrSWhVSklKUkxzMmJvVnIzMzBFYXp0N09yMys5NTd5TTNPYnZBNzJGTFBaRjE1Vk81UkRWWG55cjE3RjNLNUhQYTFnbVJrVWludVpHVEFwVXVYdXVkNWNNOXFhQm9jY3VKQjhLSTZZWU1HTVpDRGlJaUlpSWlJaUlpSWlJaisrYVJTS1U0ZFBZckR1M2ZEeTk5ZlpTREhjMisrcWZ5NXBxeUtybHhPU01DOXZEeDA2ZDY5VG1rTVQxOWZlQWNFSU9uOGVady9kUXFSSTBZMHFYMUxjdlh3d09ncFV4QzlZUVBXTEZ1R3hhKytxbmJpUHUzR0RheGV0Z3dLQUxNWExVS25idDJhZE02eng0OURUeVNxTjVGVmNPOGVBTURrUWZZR1RaU1hsZUd2MzM4SEFJeWJNYVBSb0FOQWZUREQwWDM3c0dmTEZuZ0hCT0NKaFF2cnJMSi9YRFRsZWo0S2Z2enlTNVNWbGlwZjcvcnJMK3o2Nnk4QTFaK0hvb0lDamZveE1ESlNCaG9WM3J1bnpGNXhZTWNPQU5VWmFHSU9IRURmOEhDWW1KaEFLcEVnYXNJRVpOKzVnN2hUcHpCbzVFaVltcGxoKzhhTjZONmpCM3I2K2VIQWpoMHFzd1FkMkxrVGNya2MyWGZ1cU0zWTBsQW1GMHRyNnpyWmNkUXBMU2xCM01tVGlEbDRFTVZGUlREcjBBR1RaczlHWUVoSXEzNEhwQktKeW13V3RiZU5uaktsMWNhalR1YnQyN2g5OHlZR0RCOE94WU5BRG9GQWdPdlhydUg0b1VQdzY5TUhxZ3Z0YUtZdG5zbWFlbFR1RVZBZEZGTVRWSGkvc0JCSjhmRklPSHNXYVRkdW9ITzNibmptOWRlVmJTL0V4bUxUNnRXd3NMU0VkNjllOE9uVkM1MWRYZXNGR3dMVlFSZ1B2MGU1WEs1eEJxRFd5cjdVWGpDUWc0aUlpSWlJaUlpSWlJam9NYVJRS0hEaDdGbnNpNDVHUVg0K3VycTVJVGdpb3RYSGNmVkIxb2FITXhNQVVBWm1YTDk2VlJtWW9XMzdsaFlTR1lsYnFhbElpSTNGc2YzN01XVDA2SHB0OG5KeThNdlNwWkRMNVpqenpETnc3OW16U2VlNkdCK1AySk1uRVRwd0lBQWdlc01HbUptYlEwOVBEd25uemtFZ0VLQ3pxNnZHL1cxYXN3WkZCUVhvRlJ3TVQxL2ZKbzBKQUM1ZHVJQzlXN2VpVTlldW1EWi9mcDBKN0l4YnQ3Qi8rM1pNbURVTEZwYVdUVDdIbzBEYjYxa1R3UEN3MnpkdTFOdFhjOC9id2pPdnZRYVpYSTZyU1VuWXZXVUxSazZjQ0hkdmIrWCtUOVZrekhoNCs4Q29LQXdiT3hZQWNQdm1UUURBMkduVG9HOWdnTTFyMThMRHl3dStnWUV3TkRMQ2hsV3I0QjBRZ0loaHczQjAzejRJQkFJTUhERUNFb2tFMFJzMm9JZVBEMElpSTNGbzE2NTZnUnczVTFKdzRleFpXTnZhd3QzTHE5NjRMcHc5aS9LeU12UWJNRUR0ZXpaNXFQeVRLanMyYmNLcFk4Y2drMHBoMXFFRFJrMmVqT0NJQ0lqRjRrYVAxVFVqWStNNlFWWWJWcTFDL0prekdtV1JhVTJkdW5iRitkT25VVlphQ3BsTUJvRkFBSUZBZ0d1WExzSFMyaHFkdW5adDlqbGE4NW1zalVmbEhzbmxja3lkUHg4cGx5L2orODgrUTJaYUdzVDYrdWpoN1kyWlR6OE5UMTlmWk55NmhUVS8vb2l4MDZhaGQzQXduRHQyeE1YNGVGeU1qOGZ4UTRmUXdjSUNQZ0VCR0RoaUJCUUtoY3FncHJMU1V1emZ2aDAzcmw3RjR0ZGVxMVBTNXZTeFk3aHc3aHlDSXlMZ0V4QUFQZEhqR2RMd2VMNXJJaUlpSWlJaUlpSWlJcUxIV0VweU1uYi85UmV5MHRQaDZPS0NlYzg5aHg0K1BtMHlsc3pidHdFQXpwMDcxOXZuNk9JQ0FNaTVlN2ZKN1Z2RHBObXo0ZEtsQzhJR0RWSzUzOGJPRHNQR2pvVzlreFBjUEQwYjdFdlZpbU81WEk3amh3NWg3OWF0Y083VUNjUEhqWU5ZWHg4SnNiRW9MUzRHQUJpYm1HRDBsQ2thbHdZNHZIczNMaWNrd01MS0NtT25UZFBvR0ZWdVhiK09EYXRXd2NiT0RuT2ZldzVpZmYwNis4dkx5NUY2OVNxVy8vdmZXUGp5eTdDd3NtcXd2OXpzN0VkeTFYVlRydWZCblR0VmJyOTk4Nll5MEtGR3I3NTltejNHcHJKMWNBQUEvSDNnQUFEQTNOSVNEclZLS3dDQVg1OCs2Qk1hcXJhUFg1WXVyZlA2MnFWTHNMQzBSRWhrSkFCZzg5cTFzSGR5UW1CSUNQNVlzUUp5bVF6RHhvMERVRjFPeU5iQkFTS3hHUG01dVFBQUt4c2JBRUJWVlJVTWFtVmNrRWdrK1BPMzN3QUEwNTU4VW1WZ1FHcHlNc3JMeXVxVlk5R1dnN016T25icGd1RHdjUGowN2czUll6clpySTJhOGh1M2I5NkVUQ1pUbHRxNW5KQUEzOTY5ZFhZZVhUNlRIemZIOXUzRDNtM2JZR0ZsaFI3ZTNoZ3llalM2OStoUjUvTzlZOU1tR0JvYXd1TkJvSlNEc3pNY25KMHhlTlFvNU9ma0lDRXVEa2x4Y1RoeDVBZ0dSVVZoNk5peGVPR2RkMkJpWm9hS2lncWNPSFFJTWZ2M282S2lBdDRCQWFpcXFxb1R5QUdCQVBmeThyRCtsMSt3M2N3TWZVSkRFUm9acWV6amNjRW5DaEVSRVJFUkVSRVJFUkhSWXlJclBSMjcvL29MS2NuSnNMYTF4ZlFubjRSZm56NHRWZ0xnM1NWTElCQUlZR3hpQXFlT0hkRzdYei80QndYVk9WL2hnNUlnNWlxeU5YU3dzQUFBRkJjVk5ibDlhOUEzTUVENGtDRU50bEUzb2Zpd2liTm1LWCsrZE9FQ3JpUWxvYXF5RWtseGNlanM2b3JKYythZ3Fxb0tWVlZWZVBtREQ2Q1F5eUdYeTVVcmxpVlZWZldDS1I2V2NPNGM5bS9mRGtORFF4VGV1NGRsbjMyR1YvNzFMeFFYRmNIQTBGRGpraUFaYVdsWS9kMTNNRFl4d1ZNdnZhUXlpNEdicHllbXpadUhQMzc1QmYvOXozK3c2SlZYbFBkSkZSTlRVNFNxdUZZbkRoMUNhVWtKaGo3STZGRGIvdWhvamNiYlVwcDZQUjllaWI5cHpSckVuVHFsc3Z4QVc1UEw1VWhPU2dKUW5jM240YytacFpXVnhoUGlNcWtVRitQajRlWHZYMjlmWlVVRjh2UHlFRFpvRUd6dDdRRUF0MUpUbGFXRWFvSzBiTzN0bGVPb25aSGp6N1Zya1plZGpZaWhRM1dTM2FFaGZVSkRHd3hlb2ZvY25Kd2dFQWlRY2VzV3BCSUo5RVFpWktXbjQxNWVuc29zUzAybHkyZnk0NmIvNE1IbzZlK1A4NmRPNGVpK2ZUZ2RFNk8yN2J0TGxxamROMkRZTU14WXNBQm01dVlBQUZNek01dzhlaFNuamg1RlJYazVIRjFjTUdicVZIUnpkd2NBYkZtM0RtZGlZdkRGOHVVSURnOUhuNUFReEowK2phUDc5dUhvM3IzNCsrQkI5QTRPUnNUUW9icDl3KzBZQXptSWlJaUlpSWlJaUlpSWlQN2hGQW9GTnE1ZWpRdG56OExVekF6anBrOUhVUC8reXRYUXV1Ymc3QXdqWTJPSVJDSlVWVlVoNTg0ZHBDUW5JeVU1R1lseGNaaTFhQkdFUWlFQW9LSzhIQURxcktxdlVUTUJMcGZMSVpWS0lSS0p0RzdmRWpUTkdLRkpkZ21oVUlqUGZ2cEorVG9vTEV6NWMwRitQcTRrSmNIUXlBaUxYbmtGYnozN0xMNTQrKzBHKzZ0ZHZrS1ZLMGxKMkxoNk5mVDA5RERuMldleC9PdXZBVlIvUm43LzczOVJlTzhlSnN5Y0NZOWFwVE1lSnBmTGtYRHVITGF0WHcrUldJeTV6ejRMZlgxOUZOKy9ENWxVQ3BsVUNxbE1WdjEvcVJSbTV1Ync4dmZIeGZoNC9MSjBLUmE5K2lxTVRVenE5ZHU5Unc5WVdGbGhVRlJVdlgzeHAwK2p0S1JFNWI0YlY2ODJtdW1qcGVqaWVnSkFVVUVCTHB3OXEzeXRyaHhCWTdUSlpxSkoyeGZlZVFkT0hUdmk2c1dMa010a0FJQzkyN2JoZEV3TTVqLy92UEk3ZDNUZlBoemR0MC9qYy9jSkRVVlhON2Q2MncwTURmSGNHMjhvejVXZGxZV0MvSHhsa01qZHpFeUl4R0pZMjltaHNxSUNDb1ZDR2NpUm01Mk54TGc0dUhwNFlQajQ4UnFQcFNFL2ZQNTV2ZXdvemNrYTA5cGxOQ1FTQ1pJVEVoQi85aXo4ZzRLMENwYll0R1pOdlcyM1VsTUJWRSs2MXp6RGE2c0pvbE4xN05BeFkyQmhaUVViT3p1VUZCZERVbFVGZlFNRFpLV253ODdSVVdXV0pVMjE1RE81cGJYSGUxUTdzOVBER1lZcUt5b2drOGxVUHNOclJHL1lBQURLWUt6OTI3Zmp5SjQ5a012bHNMR3p3NWlwVXhIUXQ2L0s4ZFhRRTRrUUZCYUd3SkFReEo0NGdRTTdkK0xzOGVPSVBYa1NyMzM4TVN5dHJkVWUrMC9CUUE0aUlpSWlJaUlpSWlJaW9zZEFSWGs1RkFvRjVISTV5c3JLVUZWWldUZVZ1UTY5OU41N2RWN1hUUHh2V2JjT2x4TVNjUHpnUVlRL1dGV3JVQ2dBQUFJVkV6cTFKN0pyZnRhMmZVc1lxQ0tZQUFDTzd0MExhenM3K1BUcXBkeDIrdGd4bEpXV3FqMm1vWW1zMm1veWJ2UWZQQmlSSTBhb2JQT3ZsMTl1c0krazgrZXhmdVZLS0JRS1RIdnlTZVZLNkJwZWZuN1l2MzA3Vm4zL1BRTDY5c1hvS1ZOVVp0azRFeE9EYmV2WEsxOHYvZWlqUnNjdkVBZ2dFb21RZmVjTzF2endBNTUrNlNXSXhPSTZiUmE4OUJJeTA5S1FsNU1ER3p1N1J2dXNmVnhiME5YMUJLcExzNWlZbWVGK1lTSHVaR1RnbTMvOUN6TVdMS2hYd3FReG1tU0lTRHAvSGhYbDVScTFOWDR3M2xQSGpzSE4weE9KY1hIb0V4cUswekV4V1BQamo1ai8zSE1BZ0o1K2Z2RHYwMGR0UDMvODhvdnlaejJSQ0NNblRhclhKamM3RzF2WHJZTmNMbGRtcGpsMzRnUkVZckV5RU9abWFpcWNPM2FFVUNoRVpVVUZBTURReUFoQTlhVHhsTGx6NGVIdHJmSDNxakU5L2Z4Z1grc2VuRHR4QW9aR1JuVys0d1g1K1VpOWNnV2R1M1dEbllhbGpWcVNWQ0pCV1VrSmdPcG5RbFZsSmZRTkRCQ2daWG1ldUZPbjFPNkxQM05HNjJQREJnMkNoWlVWWG5qbkhZajE5ZkhqRjEvQXdOQVFnU0VoOEE4SzBtcHNEMnVMWjNKenRQZDdWRnROK1NNQXVKZVhoKzgrK1FUK1FVRVlQR3FVMnI1ckFqbHFlUG43NDFKOFBBSkRROUhEeHdkQ2dRQUZlWGwxMmxRK0NOTE16OG1wMTUrcmh3YzZkZXVHeXdrSktDOHJleXlDT0FBR2NoQVJFUkVSRVJFUkVSRVIvZU1KQkFMTWZmWlpaS1duNCtET25UaXdmVHVPN2R1SDRJZ0k5Qjg4R0dZZE9yVG8rWVZDSVFMNjlvVkVJc0Zmdi8yR3VGT25sSUVjWW4xOVZGVldRbHBWQmRRcWtRQUFWVlZWQUFDUlNLVE1IcUp0KzVhZ0t1T0ZUQ2JENGQyNzRkSzVjNTM5U1hGeEtDc3RiVEJMaGpiRSt2cHFnd0VhY3VMSUVlemN0QWtDb1JBekZpeW9NN0VKVkg5R3dvY09SVTgvUDJ4WXRRcnhaODdnMnVYTG1EQnpKcndEQXVxMERRd054YTNyMTJIdjVBUlRVMU1ZR0JsaHc4cVZjT3ZaRTBQSGpJRllYeDlpc1JpL0xGMksvTnhjZkxKc21USm9ZK1BxMVRoLytqUk9IVHVHL29NSDF4dm51aFVyVUZaYWlnKysrVWJyOTlpYWRIazlzN095Y1BiNGNVUk5uSWlkbXpkREtCU2l1S2dJUDMvMUZlWXZXYUpWaVpCSnMyYzMydVpXYWlvcXlzczFhZ3NBMlhmdTROcWxTNWc4ZHk0UzQrSmdZMmVISjE5NEFXdVdMVk9XT3JGemNJQ2Zob0VjdGVYY3VhUE1SSktjbUFpaFVLak1Tbk8vc0JCbi92NGJmb0dCTURReVFsVmxKZEt1WDBmWXdJRUFWR2Z6cVprSTF5UkRRME50NWk5WkFnOHZyM3BCVStkT25JQlpodzUxcmwxNVdSaytlZjExQUpwZC81WlFWVm1KNU1SRVhJeVB4NVdMRjFGVldRbWd1clNSZjU4KzhQVHpnL2lod0tuR3FNb2U4c2VLRlVpSWpjV25QLzZvOGhuNzcvZmVRMjUyZG9PWlIycEs4aFFXRkNnek5qUTNlMUpiUHBNMTlTamRJMVhLU2t1eGV0a3lsSmVWNGRTREVpbWFqc201VXllODlQNzcyTEp1SFhadTN0emdlYjU4OTEyVjIxczdVMHA3d0VBT0lpSWlJaUlpSWlJaUlxTEhoRlBIanBpOWVESHVaR1RnNE02ZGlObS9IeWNPSFVKZ1NBZ2loZzJEbFkxTmk1Ni9wNjh2L2dLUWw1dXIzTmJCM0J4NU9UbTRYMVFFMDRjQ1Nvb0xDd0dnenVwYmJkdTNsdnNQenQzY29KaTdXVm5LbjB1TGk1dlZGMUNkdGo5Ni9YcWNPM0VDK2dZR2VHTGhRbmg0ZWFsdGIyTnZqMmRlZngwSGQrN0U0ZDI3OGR2UFB5T2diMStNblRaTm1jRkZMQlpqK3BOUEtvOHBLeTJGWEM2SG5ZTURYR3FWUjZoWjJWNDc4OGJFSjU1QWQwOVA5QTRPcm5mdXFzcEtGT1RubzFPM2JtckhkMkRIRHJYN2JPM3RtNzJ5dnpHNnZwNEtoUUpiLy9nREptWm1DQTRQeDg3Tm0ySHY1SVNvaVJQeDMvLzhCeXVYTHNYOEYxNUE1d2F1U1V2YnQyMGJURHQwUU5mdTNaWGJISnljOE9wSEh5a25pclV0clhMaThHR2NPM0VDZHpJeWxOdDZlSHRqMHB3NXl1L1FsblhySUpmSk1HVDBhQUJBVW53OHBCS0pNanRIVFNCSFRVYU8ydm9OR0tEMjNCZk9ua1Y1V1ZtRGJTeTFLTlZqWkd5TWZoRVJpRGx3QUhHblQ2djhiTGUwclBSMC9QSExMeEFJQk9qcTVvYXkwbExjemN6RTdNV0xkWHFlOHZKeWlNWGlaZ2ZLbFplVm9haWdBRlkyTmxqNTNYZVkrZlRUTUh3b01LKzVkUFZNMXBWSDdSN1ZWbGhRZ0ZYZmZnc2pZMlA4My92djE4dGFrcGVUZzkvLysxOWxDYVRHUEtFaWlPcE1UQXhTa3BOVjdqdDk3Qmh1WEx2V3RNRS93aGpJUVVSRVV5YzBid0FBRTlOSlJFRlVSRVJFUkVSRVJFVDBtSEYwY2NHc1JZdHdOek1UaDNidHdwbS8vMVptQkZDVkpVRlhwRElaQU5SWmRXem42SWk4bkJ6Y3ljaUFVOGVPZGRwblBaamtyYjFkMi9hdEpTczlIUUNVSzh5YjZwc1BQMnh3LytIZHUzRjQ5MjZOeDdSaDFTcGtaMlhCMnM0T2N4WXZybE1tUWgyaFVJaWhZOGFnZTQ4ZVdMOXlKZUxQbk1HOXZEdzg4OXByS3R2ZmVmRGVOU21ISWhLTDFVNTBwOSs4Q2JsY2ppNjFBZ1llZG5EblRyWDdldmo0dEdnZ1IwdGN6K09IRHVGbVNnb216cHFsekZRQVZIK0c1ejMvUEZiODV6OVkrK09QZVBQVFQxdnNmVFZFS3BFZ09URVI0VU9IMWl0WFZIdWlXSnZTS2dDUUVCdUx2SndjQklhRUlDZ3NERDkrK1NYc0hCMlZrKzRIZCs1RWNtSWlSazZjcUF6TU9ubjRNTXd0TE5EVnpRMUFkVEFBQUJpb0NPUVlOMzI2MnJHa0ppZWp2S3lzd1RiYUdoZ1ZoZk9uVDJQSHhvM28zSzJiVnFXQmRLRlR0MjZJbWpBQmZrRkJzTEMweElaVnEzQTNNMVBuNXluSXo0ZTVGa0V1NnR4TVNRRUFkTzdXRGNjUEgwYjArdldZT205ZXMvdXRUVmZQWkYxNTFPNVJqWXkwTkt6Ni9udlkydHRqeG9JRldQdkREK2pVclJ2Q2h3eUJsWTBOcmwrNWdqOS8rdzF1bnA1NDR1bW5OZXJ6NFF4R0FKQ1NuQXdrSjZ2Y2QvWGl4V2EvajBjUkF6bUlpSWlJaUlpSWlJaUlpQjVURHM3T21QbjAwOGpPeXNLaFhidVErNkJNUWt0Sk9IY09BT3FVaW5EdjJST1hFeEtRZFA0OGV2ZnJWNmY5eGZoNEFJQ25yMitUMjdlV3l3a0pBSURPRFFRaFBLeW9vQUJtNXVaMVZqYy8rNkJFQXdDY1AzTkdlYzFxQkllSEkyelFJSlg5L2Z2OTkrdU01N2VmZjRaY0xvZDNRQUFtelo2dHpLaWhxVzd1N25qeG5YZXdjZlhxZWlVbWFydDA0UUlBTkpoSlF4TTEvZGc1T3FwdG8yMDVBRjFwaWV0NUt6VVZlN1p1aFV1WEx1Z1RHbHF2ZmVkdTNUQmp3UUlBcUJQazBacEVZakZjdW5SQmNIaDRnKzIwTGEweWF0SWsyRGs1cWN6Q0VIUGdBQTdzMkFGUFgxLzBIeklFUUhVV2pZeTBORVJObktnTUtLa0o1REJTRWNqUjJveU1qVEY1emh5c1hyWU1xNy8vSGsrLy9ETE1MU3hhN2Z4Q29SQVJ3NGExNkRrcXlzdVJuNU9ESGo0K3plNnI1bm5aTnp3Y0JrWkcyTGR0R3p4OWZlSGJ1M2V6KzM3NEhNMTlKdXZLbzNhUGF0ZzdPU0Y4OEdDRURSNE1QVDA5REJvNUVnZDI3TUNabUJoMGRuWEZyZFJVOUI4eUJDUEdqMitSNi9ZNFl5QUhFUkVSRVJFUkVSRVJFZEZqenQ3SkNUTVdMSUNrcXFyWmZWMjZjQUVHaG9adzlmQlFUcmpLNVhMRW5qeUpmZEhSRUFnRWlCZzZWTm5lUHlnSWU3ZHRRM0ppSWhKalkrRWJHQWdBU0U1TVJGSmNIQ3l0cmV0TTdtbmJ2akYzczdKd0pURVJuVjFkbFN2OXRWV1FuNDhMNTg3QjN0RVI5ZzBFSVR5c3ByekVvbGRld1pEUm8rSGg3UTNURGgyVUpXNXFWbkRYZU8vcnI2R3ZyNC83UlVXd3RyVlZicGRLcFRoOTdCaGUvK1FUWlVZRDk1NDkwZFhkSFlIOStxRlhNMG85bUppWllmNlNKV3IzRnhVVzR0ekprN0N4dDljcUU4b1BuMytPSGo0K0dEUnlKSURxc2lybno1d0JBQnpkdXhkK3ZYdlhLY21pYTlyZWQxMWZUN2xjams4ZkJPMU1uajI3WHJhTEdqMzkvSlEvNjRsRTBEY3dhUEs1bTJyczFLbXd0TFpHUVg2KzJqWmxaV1ZhQllLcEMvb3BMeXZEOFlNSHE0Tllubm9LQW9FQWhRVUZpTjZ3QVJaV1ZnaUpqRlMyTFMwcGdWQW9iSk5yOGpDWlRJWWVQajRZTVg0ODltemRpcCsrL0JLekZ5OXVjbllnWFR5WGRDMGhOaFp5dVJ5dUhoN042cWV5b2dKSmNYRndkSEdCbFkwTklvWU9SY0xaczlpNmJoMjZ1THFpZ3c0Q1lIVHhURzRzMjg0LytSN1ZKaGFMTVdENGNPVnJLeHViLzIvdjNvS3NxdTQ4QVA4T05ORFFYT1FpU3J5aElCZEJJOGEwaUNnWGlTQmlJaWdtWGlwWG5kUlVKVTd5a2hrcm1ZY2tWVkZEell6Um9oS0xTQ2FaMGlKYVJyd0c4VUxBaU1ReEdndFU1QmFnQVlPZ0RiWkFBMDJmZVVDNlJKcW1hVURPNFBjOW5kNTc3YlBYUHZ1YzFRL3J0OWMvdmZ2MnpUL1dyczNxRlN1U0pOVWJOK2FkdDkvT2lTZWRkTmpPaXlBSEFBQUFBQUFjODFZdVc1YUZyN3pTckxZVEprL2VaMUw1M3J2dWFuaGRySzl2ZFB1M1BwenNYMWRWbFdjZWZ6d1ZIVHVtWjY5ZUtSUUtXYjl1WGNPazY1WFhYcHMrQXdZMEhOZStRNGRNdlA3NnpKZytQZmRObTVZNXMyYWxWYXRXV2JOcVZjckt5akw1YTE5TDY3S3lGcmMva0ZkZWZERnpaODl1TXF6UWxMcWRPelBqM250VHQzTm5ReWlodWJadDNacXRXN2Frckt3c1pXM2E1S21aTTdPcHVqci85ck9mcFZBbzVQNXAwN0p4dzRaODk5WmJVeWdVVXRHeFl4NlpNU01MNXM3TnYvem9SdzJUWml2ZWVpdVBQZkJBMWxWVjVkcXZmejNKN3BVVS91bjczMi9STlRYWDl0cmEzSGZQUGRteGZYdStjT1dWelQ2dVdDeW1hdVhLYk4yNnRlRXptenQ3ZHJadDNacUI1NXlUeFFzWFpzYjA2Ym51cHB2Mkt0OXhPQjNzZlQvY24yZXJWcTF5K3BsbjVyUStmWm85K1RsKzBxUzlnajJmbEpONzl6NWdtNWVlZno0dlBmLzhJWityZlljTytkYjN2cGZqdW5aTjIzYnRVbHRibTk5T25acHRXN2ZtK3B0djNxc3NVODM3N3gvMHFpaUgyNmJxNnJ6dzdMTlp2V0pGL3ZrSFA4akljZU5TVjFlWHB4OTdMRlB2dUNOZm1EQWhGNDhaYzFCalVuTG80OUxodG5uVHBzeCs1SkcwYWRNbVF3NnhmTkdMYytlbXRyWTI1dzhibG1SM2laNkpOOTZZWDAyWmtnZC85N3VHL3lVdGRiakc1QU01bHUvUlJ4V0x4U3g5ODgwc2ZmUE52UEhhYTltNGZuMjZkdStlQ1pNbnAzTDQ4THo2MGt0NTV2SEhjK2RQZjVxaEkwWWMxcEpGZSt6NnNDemJwNDBnQndBQUFBQUFIT1BXVlZYbHo4OCsyNnkyVjF4enpUNUJqaVd2djk1bzI4YTI5eDgwS0d0V3JzemExYXV6YXZueXRHclZLcDJQT3k0RHp6a25GNDBlM2VnVDZ1ZFdWcVo5UlVXZWUrS0pySzJxU3FGUVNQL0JnelAyaTEvTVNhZWRkc2p0bTdKeStmS1VsNWVuYnd1ZVlONVVYWjM3cDAzTHF1WExjLzZ3WVkyV2xpaDh1TlI4ZlgzOVBzdk9iOTYwS1lWQ0lWMjZkY3ZmbHk3Tnl1WEw5eW9kMGJ0djM3ejI4c3Q1ZWY3OGh0SWJGNDRZa1FWejUrYlJCeDVvQ0JiMEd6UW81dzBkbXIrKytHTE9QdSs4VDZTMHpMcXFxdngrK3ZUOFk5MjZmUDZpaTNMdVFWejcrNXMzcDFnc3BrZlBua21TdGF0V1pjNnNXZW5VcFV1dXYrbW1odElhbTZkTXlaVmYvdkplcFhnT2wwTzU3NGZMaE1tVDA2VnIxME42ajRPZDROeFZWNWNQYW1yMnV3SklTNDBjT3phWE54RXkrZGR2Zjd2Wjc3Vm5CWVV0SDN5UTZYZmZuWFZWVlJuN3BTL2x6SUVERzlvVWk4VXNmZU9OdlZhbU9kS0t4V0xENnhWTGxtVCtuRGw1L1c5L1MzMTlmWHIzNmRPd2I4eUVDZWwrL1BGNStQNzc4OGVISDg1Zm5uOCtJeTY3TE9jTkhkcnMxVU0reWUvbm5wVlVXdTBuTlBYZXhvMjU5NjY3OGtGTlRjWlBtcFNLVHAxYWZLNmF6WnN6NThrblU5R3BVeXFIRDIvWTNydFBuNHlaTUtIUmxTUzIxTlEwakpVSGNqakg1QU01VnUvUnh4VUtoYno2bDc5azJlTEZHVEI0Y0s2NjdycjBIVENnNFg1Y2NQSEZHVkpabWJtelorZmtnL3ovMjVRRmMrZm1qZGRleTY1ZHUvTDNaY3NhVnB2Nk5CSGtBQUFBQUFDQVk5eXdVYVAyS2tsd3NPNjQ1NTVtdHozMWpEUHlqZTkrOTZEUDBYL1FvUFFmTk9pSXRXOU1YVjFkMXE1YWxjRkRoaHpVRS9OYnQyekovRGx6TW5mMjdPell2ajNuRHh1V1NUZmUyR2piTHNjZGwzZmVmanZQUGZsa3pqenJyQlN5ZTBMNDdiVnJzM3p4NHZRNDRZU1VsWlZsMXN5WjZWQlJrYUdYWE5Kd2JPWHc0WG4yaVNmeTlLT1Baa2hsWmNyYXRFblBYcjFTT1h4NEZzeWJsNlZ2dnRrd3VYM2x0ZGRtOGNLRmVXVEdqUFFkTUNCdDJyWTlwTTltZjFZdFg1NzVjK2JrdFpkZlRyRll6TVZqeHVTS2E2NXA4dHJuekpxVjAvdjJUYkw3TS8vZkYxNUlrcHg2K3VuWnVINTlmak4xYW5iVjFXWFNEVGVrYmJ0MkdUTmhRdHBYVk9TUGYvaERwdDUrZTdyMzdKbWF6WnVUSkkvT21KRldyVnZ2VmJhbnZyNCs5YnQycGE2dUxxM0x5akxwaGh1YXZJYVczdmZEclNVaGprM1YxV25idG0zSzI3ZlBleHMzWnNXU0pVMnVIckM5dGpiLzlaT2ZwSDJIRG1uVHRtMDJWMWRuMjlhdGh5VUFzV0RldkliWDY5YXMyZXZ2eHF4ZHZUb0w1czNMZ0xQUHpuRUh1UFoxVlZYNW4xLzlLdTl0M0pqaGwxNmF5dUhEODV1NzcwNUZwMDVwMDZaTnFsYXR5dHJWcTNQbHRkYzJITE42eFlwTXZlT09admUvT2VHU2o0NTkvMWk3TmtteVlmMzYzUE1mLzVGazl6ZzBiUFRvZmNhaUlSZGNrTlA2OU1rak0yWms4Y0tGZWZqKysvUEVRdy9sbGgvK01NZWZjRUtUNTJ6cDk3TnE1Y3AwN2Q0OTdkcTF5NGIxNi9lN21zMzl2LzUxM2w2ekptM2J0azNyMXEzenpvY2hnWStYSUNrV2kzbDUvdnc4L3VDRHFkMjJMUmVOSHAwUlk4YzJ1eitObVRWelptcHJhL09scTY3YUo5UXlac0tFSk1uenp6eVRaNTk0SXVYdDI2ZDFXVm5lMzdRcE83WnZiN0xVeVpFWWs1dHlMTitqajFzd2IxNU83dDA3cDMwWVZucDN3NGE4dTJIRFB1MDZkZW1TelpzMkhYQWNhSzV1UFhway9icDFhVnRlbm9Gbm41MUxQbEtTN2ROQ2tBTUFBQUFBQVBoVVdyTnFWZXJxNmpKb3lKQm1IMVA5N3J2NXp4Ly9PRHUyYjArbnpwMHo4ZnJyYzk3UW9mdHRQK3J5eTdObTFhbzgvZGhqZWZxeHgvYmExNjY4UE9PdXVpb0xYM2tsSzVjdHkvaXJyMDY3OHZLRy9XVnQybVRvaUJINTAxTlBaY1hTcGVsMzFsbEprdEhqeCtmTmhRdnovb2ZoaGlUcFVGR1JjUk1uNW9Ybm5zdW02dW9EVGhhM3hIc2JOMmJhblhkbTU0NGQrY3dwcDJUQzVNbU5Qa0cveCtqeDQ3T3VxaXF6SDNsa24zMTkrdmZQc0ZHak1tdm16TlJzM3B5UjQ4YmxyTTkrdG1IL1JhTkc1WnpQZlM0di9mblBXZnJHRzZuZHRpMjc2dXJ5d3B3NVRmWnhUN21HcHJUa3ZwZUtweDk5TkMvUG43L1h0djZEQisrM2Zidnk4dFR0M0psMVZWVU4yN3IxNkpFdmZ1VXJoOXlYaCsrN3IrSDFrdGRmMysvS1BYdTh0V2hSM2xxMEtOKzg1WllEQmprV0wxcVU2bmZmemVVVEoyYmt1SEVwRm90WnNYUnBkbXpmbmlRcEx5L1B4V1BHN0JWUTY5eTFhMFllNWtuc2o5cHpmWVZDSWVkV1ZtYmsyTEZObHNYcDFxTkh2dkdkNzJURmtpV1orOVJUNmQ2elo3TitseTM5ZnY1cDFxd3NldlhWaHIvMzk5dnMzS1ZMRnY3MXI2bi9zRXhXNjdLeW5OR3ZYOFpmZmZWZTdXWTkvSEQrOU5SVEtXdlRKbGRkZDEwdUhEbnlvUHJUbUV1dnVDSTdkK3hvOHIxNm5uaGl0dGZXWnR2V3JVbDJseUg2ekNtblpPSitBbHBIWWt3K2tHUDVIbjNjUjMvbmgyclNEVGNjTUdpM1I3OUJnM0xyN2JjZnRuUC9meVRJQVFBQUFBQUFmQ3F0V3JZc1pXVmxHZERFUlBqSGRlM2VQWmRQbkpqV1pXVTU3NElMRHJqeVJaLysvZlB2VTZaazR6dnZaT2ZPblVtU1FwSzI3ZHFsVzQ4ZWFWMVdscDA3ZCthYXIzNDFReW9yOXpuKzRqRmpjdEhvMGVsUVVkR3dyVXZYcnJuMXR0djJLVFZRT1h4NFBuL1JSZnVVQzJoSzkrT1BUOWZ1M1p2VnRsdVBIdm5LTjcrWjh2YnQwM2ZBZ0FPMlA2TmZ2L3hveXBSc2V1Kzk3S3FyMjcyeFVFaUhpb3BVZE95WUpMbDg0c1IwN05TcDRXbjhqK3JVdVhNdUhUOCtsNDRmMzdDdFdDeW1mdGV1MUJlTFNiRzRWN21MUXFIUXJLZmpXM0xmbSt0Z1BzL0dISC9DQ2VuWVJGbUVNd2NPek9icTZpUzdyN2RucjE0Wi9aSFBwekUvL1BuUFV5d1dVNnl2VHdxRi9hNENjTEFPWnFXZWd6VnEzTGljT1hCZ1R1bmRPOG51YS8zcFhYZWx2cjQreGZyNlJ1L3pjVjI3TmxuZTVWQmRjdGxsK2FDbUp1ZFdWdWFrVTA5dDluRm45T3VYTS9yMWEzYjdsbjQvUDN2Kytlbll1WE5TTEtaajU4NzduZFNmTUhseUpreWVuR1QzNzJsL0pVdEdqUitmRDJwcU1tcmN1UFJvWmpEc2N4ZGVtQTlxYXZhN3YxdVBIcm4rNXB1YmZJLytnd2ZudGwvK3Nsbm5TNDdNbUh3Z3gvSTkybVBBMldlbm9tUEhGcTJFc1dEZXZFYkxxRFhsd2hFakRubVZyV05Ob1c3TGl1S0Jtd0VBQUFBQUFDMzEyOS9QeW4vLy9vOTU5cUU3MDJvL0V6SUFBSkFrelk5a0FnQUFBQUFBTGRLK2Zic2t5ZHZyM3p2S1BRRUFvTlFKY2dBQUFBQUF3QkUycU4vcFNaS2xLNnFPY2s4QUFDaDFnaHdBQUFBQUFIQ0VEZXgvV3ZyMFBpbjNQZlIwZHRidE90cmRBUUNnaEFseUFBQUFBQURBRWRhcVVNaXR0OXlRbFZYck1uWDZROEljQUFEc1Y2RnV5NHJpMGU0RUFBQUFBQUI4R2p6KzlQejhZdHFET2Uza1hybng2aS9rekROT1NhOFR1NmRWb1hDMHV3WUFRSWtRNUFBQUFBQUFnRS9ROHBWcmM5dGQ5Mlg1eXJWSHV5c0FBSjhLYy83d2k2UGRoWU1peUFFQUFBQUFBSit3K21JeGk1ZXN6S0szVm1iYnR1MUh1enNBQU1lMHIzMTUzTkh1d2tFUjVBQUFBQUFBQUFBQUtCR3RqbllIQUFBQUFBQUFBQURZVFpBREFBQUFBQUFBQUtCRUNISUFBQUFBQUFBQUFKUUlRUTRBQUFBQUFBQUFnQkloeUFFQUFBQUFBQUFBVUNJRU9RQUFBQUFBQUFBQVNvUWdCd0FBQUFBQUFBQkFpUkRrQUFBQUFBQUFBQUFvRVlJY0FBQUFBQUFBQUFBbFFwQURBQUFBQUFBQUFLQkVDSElBQUFBQUFBQUFBSlFJUVE0QUFBQUFBQUFBZ0JJaHlBRUFBQUFBQUFBQVVDSUVPUUFBQUFBQUFBQUFTb1FnQndBQUFBQUFBQUJBaVJEa0FBQUFBQUFBQUFBb0VZSWNBQUFBQUFBQUFBQWxRcEFEQUFBQUFBQUFBS0JFQ0hJQUFBQUFBQUFBQUpRSVFRNEFBQUFBQUFBQWdCSWh5QUVBQUFBQUFBQUFVQ0lFT1FBQUFBQUFBQUFBU29RZ0J3QUFBQUFBQUFCQWlSRGtBQUFBQUFBQUFBQW9FWUljQUFBQUFBQUFBQUFsUXBBREFBQUFBQUFBQUtCRUNISUFBQUFBQUFBQUFKUUlRUTRBQUFBQUFBQUFnQkloeUFFQUFBQUFBQUFBVUNJRU9RQUFBQUFBQUFBQVNvUWdCd0FBQUFBQUFBQkFpUkRrQUFBQUFBQUFBQUFvRVlJY0FBQUFBQUFBQUFBbFFwQURBQUFBQUFBQUFLQkVDSElBQUFBQUFBQUFBSlFJUVE0QUFBQUFBQUFBZ0JJaHlBRUFBQUFBQUFBQVVDSUVPUUFBQUFBQUFBQUFTb1FnQndBQUFBQUFBQUJBaVJEa0FBQUFBQUFBQUFBb0VZSWNBQUFBQUFBQUFBQWxRcEFEQUFBQUFBQUFBS0JFQ0hJQUFBQUFBQUFBQUpRSVFRNEFBQUFBQUFBQWdCSWh5QUVBQUFBQUFBQUFVQ0wrRDloZWJza2prMHFRQUFBQUFFbEZUa1N1UW1DQyIsCiAgICJUeXBlIiA6ICJtaW5kIgp9Cg=="/>
    </extobj>
  </extobjs>
</s:customData>
</file>

<file path=customXml/itemProps1.xml><?xml version="1.0" encoding="utf-8"?>
<ds:datastoreItem xmlns:ds="http://schemas.openxmlformats.org/officeDocument/2006/customXml" ds:itemID="{32960D34-6844-47B8-B585-26FB2EF5DC81}">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3</TotalTime>
  <Words>1649</Words>
  <Application>Microsoft Office PowerPoint</Application>
  <PresentationFormat>宽屏</PresentationFormat>
  <Paragraphs>95</Paragraphs>
  <Slides>31</Slides>
  <Notes>0</Notes>
  <HiddenSlides>0</HiddenSlides>
  <MMClips>0</MMClips>
  <ScaleCrop>false</ScaleCrop>
  <HeadingPairs>
    <vt:vector size="6" baseType="variant">
      <vt:variant>
        <vt:lpstr>已用的字体</vt:lpstr>
      </vt:variant>
      <vt:variant>
        <vt:i4>7</vt:i4>
      </vt:variant>
      <vt:variant>
        <vt:lpstr>主题</vt:lpstr>
      </vt:variant>
      <vt:variant>
        <vt:i4>6</vt:i4>
      </vt:variant>
      <vt:variant>
        <vt:lpstr>幻灯片标题</vt:lpstr>
      </vt:variant>
      <vt:variant>
        <vt:i4>31</vt:i4>
      </vt:variant>
    </vt:vector>
  </HeadingPairs>
  <TitlesOfParts>
    <vt:vector size="44" baseType="lpstr">
      <vt:lpstr>思源黑体 CN Bold</vt:lpstr>
      <vt:lpstr>思源黑体 CN Light</vt:lpstr>
      <vt:lpstr>思源黑体 CN Medium</vt:lpstr>
      <vt:lpstr>思源黑体 CN Normal</vt:lpstr>
      <vt:lpstr>Arial</vt:lpstr>
      <vt:lpstr>Calibri</vt:lpstr>
      <vt:lpstr>Calibri Light</vt:lpstr>
      <vt:lpstr>1_Office 主题</vt:lpstr>
      <vt:lpstr>Office 主题</vt:lpstr>
      <vt:lpstr>2_Office 主题</vt:lpstr>
      <vt:lpstr>3_Office 主题</vt:lpstr>
      <vt:lpstr>4_Office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siyuan Hao</dc:creator>
  <cp:lastModifiedBy>Hao siyuan</cp:lastModifiedBy>
  <cp:revision>1</cp:revision>
  <dcterms:created xsi:type="dcterms:W3CDTF">2020-07-07T09:27:00Z</dcterms:created>
  <dcterms:modified xsi:type="dcterms:W3CDTF">2021-10-21T07:06:32Z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799283F8329A4DAE8731E4801DC249B9</vt:lpwstr>
  </property>
</Properties>
</file>